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sldIdLst>
    <p:sldId id="256" r:id="rId5"/>
    <p:sldId id="258" r:id="rId6"/>
    <p:sldId id="369" r:id="rId7"/>
    <p:sldId id="297" r:id="rId8"/>
    <p:sldId id="292" r:id="rId9"/>
    <p:sldId id="289" r:id="rId10"/>
    <p:sldId id="290" r:id="rId11"/>
    <p:sldId id="288" r:id="rId12"/>
    <p:sldId id="291" r:id="rId13"/>
    <p:sldId id="283" r:id="rId14"/>
    <p:sldId id="284" r:id="rId15"/>
    <p:sldId id="274" r:id="rId16"/>
    <p:sldId id="261" r:id="rId17"/>
    <p:sldId id="272" r:id="rId18"/>
    <p:sldId id="294" r:id="rId19"/>
    <p:sldId id="262" r:id="rId20"/>
    <p:sldId id="295" r:id="rId21"/>
    <p:sldId id="296" r:id="rId22"/>
    <p:sldId id="263" r:id="rId23"/>
    <p:sldId id="317" r:id="rId24"/>
    <p:sldId id="316" r:id="rId25"/>
    <p:sldId id="328" r:id="rId26"/>
    <p:sldId id="367" r:id="rId27"/>
    <p:sldId id="314" r:id="rId28"/>
    <p:sldId id="318" r:id="rId29"/>
    <p:sldId id="319" r:id="rId30"/>
    <p:sldId id="315" r:id="rId31"/>
    <p:sldId id="311" r:id="rId32"/>
    <p:sldId id="351" r:id="rId33"/>
    <p:sldId id="350" r:id="rId34"/>
    <p:sldId id="353" r:id="rId35"/>
    <p:sldId id="354" r:id="rId36"/>
    <p:sldId id="355" r:id="rId37"/>
    <p:sldId id="356" r:id="rId38"/>
    <p:sldId id="357" r:id="rId39"/>
    <p:sldId id="358" r:id="rId40"/>
    <p:sldId id="320" r:id="rId41"/>
    <p:sldId id="359" r:id="rId42"/>
    <p:sldId id="360" r:id="rId43"/>
    <p:sldId id="307" r:id="rId44"/>
    <p:sldId id="333" r:id="rId45"/>
    <p:sldId id="323" r:id="rId46"/>
    <p:sldId id="327" r:id="rId47"/>
    <p:sldId id="326" r:id="rId48"/>
    <p:sldId id="361" r:id="rId49"/>
    <p:sldId id="362" r:id="rId50"/>
    <p:sldId id="325" r:id="rId51"/>
    <p:sldId id="363" r:id="rId52"/>
    <p:sldId id="306" r:id="rId53"/>
    <p:sldId id="364" r:id="rId54"/>
    <p:sldId id="265" r:id="rId55"/>
    <p:sldId id="269" r:id="rId56"/>
    <p:sldId id="304" r:id="rId57"/>
    <p:sldId id="322" r:id="rId58"/>
    <p:sldId id="268" r:id="rId59"/>
    <p:sldId id="285" r:id="rId60"/>
    <p:sldId id="366" r:id="rId61"/>
    <p:sldId id="266" r:id="rId62"/>
    <p:sldId id="270" r:id="rId63"/>
    <p:sldId id="257" r:id="rId64"/>
    <p:sldId id="260" r:id="rId65"/>
    <p:sldId id="280" r:id="rId66"/>
    <p:sldId id="264" r:id="rId67"/>
    <p:sldId id="301" r:id="rId68"/>
    <p:sldId id="302" r:id="rId69"/>
    <p:sldId id="344" r:id="rId70"/>
    <p:sldId id="345" r:id="rId71"/>
    <p:sldId id="346" r:id="rId72"/>
    <p:sldId id="331" r:id="rId73"/>
    <p:sldId id="349" r:id="rId74"/>
    <p:sldId id="334" r:id="rId75"/>
    <p:sldId id="310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4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FFFFFF"/>
    <a:srgbClr val="5AEA4E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0207" autoAdjust="0"/>
  </p:normalViewPr>
  <p:slideViewPr>
    <p:cSldViewPr snapToGrid="0">
      <p:cViewPr varScale="1">
        <p:scale>
          <a:sx n="102" d="100"/>
          <a:sy n="102" d="100"/>
        </p:scale>
        <p:origin x="12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9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4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96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8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23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1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05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33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02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6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67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1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52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4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0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9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9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70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67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46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4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403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91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68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43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29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75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6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87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89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8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268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247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236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610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9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238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33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6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3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ko-KR" altLang="en-US" sz="2000" dirty="0"/>
              <a:t>팀장 </a:t>
            </a:r>
            <a:r>
              <a:rPr lang="ko-KR" altLang="en-US" sz="2000" dirty="0" err="1"/>
              <a:t>김한상</a:t>
            </a:r>
            <a:r>
              <a:rPr lang="en-US" altLang="ko-KR" sz="2000" dirty="0"/>
              <a:t> 2013154012 </a:t>
            </a:r>
          </a:p>
          <a:p>
            <a:pPr algn="r"/>
            <a:r>
              <a:rPr lang="ko-KR" altLang="en-US" sz="2000" dirty="0"/>
              <a:t>김수혁</a:t>
            </a:r>
            <a:r>
              <a:rPr lang="en-US" altLang="ko-KR" sz="2000" dirty="0"/>
              <a:t> 2012154010 </a:t>
            </a:r>
          </a:p>
          <a:p>
            <a:pPr algn="r"/>
            <a:r>
              <a:rPr lang="ko-KR" altLang="en-US" sz="2000" dirty="0"/>
              <a:t>정지윤</a:t>
            </a:r>
            <a:r>
              <a:rPr lang="en-US" altLang="ko-KR" sz="2000" dirty="0"/>
              <a:t> 2014150031</a:t>
            </a:r>
            <a:endParaRPr lang="ko-KR" altLang="en-US" sz="2000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2019-12-19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i="1" u="sng" dirty="0"/>
              <a:t>게임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i="1" u="sng" dirty="0"/>
              <a:t>영상 제작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툴</a:t>
            </a:r>
            <a:r>
              <a:rPr lang="ko-KR" altLang="en-US" dirty="0"/>
              <a:t> 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공개</a:t>
            </a:r>
            <a:r>
              <a:rPr lang="en-US" altLang="ko-KR" dirty="0"/>
              <a:t>(RTX </a:t>
            </a:r>
            <a:r>
              <a:rPr lang="ko-KR" altLang="en-US" dirty="0"/>
              <a:t>릴리즈 시기와 동일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17" name="내용 개체 틀 5">
            <a:extLst>
              <a:ext uri="{FF2B5EF4-FFF2-40B4-BE49-F238E27FC236}">
                <a16:creationId xmlns:a16="http://schemas.microsoft.com/office/drawing/2014/main" id="{847AFC27-A9D9-4DF1-AC57-BF61027718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61784"/>
              </p:ext>
            </p:extLst>
          </p:nvPr>
        </p:nvGraphicFramePr>
        <p:xfrm>
          <a:off x="838200" y="2099388"/>
          <a:ext cx="10330542" cy="367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4216212407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3350233748"/>
                    </a:ext>
                  </a:extLst>
                </a:gridCol>
              </a:tblGrid>
              <a:tr h="57849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프레임워크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H/W </a:t>
                      </a:r>
                      <a:r>
                        <a:rPr lang="ko-KR" altLang="en-US" b="0" dirty="0"/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octanerender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Baking Solution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HDRP + DXR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HDRP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DXR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지원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RadianceGrabber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NVidia GPU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96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지적사항</a:t>
            </a:r>
            <a:endParaRPr lang="en-US" altLang="ko-KR" dirty="0"/>
          </a:p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모듈 상세 설계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/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D2EC0DE6-D9DE-4539-B182-89F6A4008218}"/>
              </a:ext>
            </a:extLst>
          </p:cNvPr>
          <p:cNvCxnSpPr>
            <a:cxnSpLocks/>
            <a:endCxn id="157" idx="3"/>
          </p:cNvCxnSpPr>
          <p:nvPr/>
        </p:nvCxnSpPr>
        <p:spPr>
          <a:xfrm rot="5400000">
            <a:off x="4587243" y="4154055"/>
            <a:ext cx="1634527" cy="13059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61304"/>
              </p:ext>
            </p:extLst>
          </p:nvPr>
        </p:nvGraphicFramePr>
        <p:xfrm>
          <a:off x="1363044" y="3208212"/>
          <a:ext cx="2333366" cy="41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6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수집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89116"/>
              </p:ext>
            </p:extLst>
          </p:nvPr>
        </p:nvGraphicFramePr>
        <p:xfrm>
          <a:off x="4609465" y="4159624"/>
          <a:ext cx="6419454" cy="41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4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5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경로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5400000" flipH="1" flipV="1">
            <a:off x="3041934" y="2055487"/>
            <a:ext cx="1056873" cy="2081288"/>
          </a:xfrm>
          <a:prstGeom prst="bentConnector4">
            <a:avLst>
              <a:gd name="adj1" fmla="val -21630"/>
              <a:gd name="adj2" fmla="val 780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26663" y="387579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623090" y="3521257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모듈 </a:t>
            </a:r>
            <a:r>
              <a:rPr lang="en-US" altLang="ko-KR" sz="1050" dirty="0"/>
              <a:t>: </a:t>
            </a:r>
            <a:r>
              <a:rPr lang="ko-KR" altLang="en-US" sz="1050" dirty="0"/>
              <a:t>생성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057465" y="3348426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3691064" y="4771037"/>
            <a:ext cx="1060482" cy="1402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900" dirty="0"/>
              <a:t>Result </a:t>
            </a:r>
          </a:p>
          <a:p>
            <a:pPr algn="ctr"/>
            <a:r>
              <a:rPr lang="en-US" altLang="ko-KR" sz="900" dirty="0"/>
              <a:t>Image Buffer</a:t>
            </a:r>
            <a:endParaRPr lang="ko-KR" altLang="en-US" sz="900" dirty="0"/>
          </a:p>
        </p:txBody>
      </p: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84" y="5116397"/>
            <a:ext cx="1015762" cy="1015762"/>
          </a:xfrm>
          <a:prstGeom prst="rect">
            <a:avLst/>
          </a:prstGeom>
        </p:spPr>
      </p:pic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82" idx="1"/>
          </p:cNvCxnSpPr>
          <p:nvPr/>
        </p:nvCxnSpPr>
        <p:spPr>
          <a:xfrm rot="10800000">
            <a:off x="1362528" y="2619144"/>
            <a:ext cx="2328536" cy="2852961"/>
          </a:xfrm>
          <a:prstGeom prst="bentConnector3">
            <a:avLst>
              <a:gd name="adj1" fmla="val 10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5388802" y="6781982"/>
            <a:ext cx="1030659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B87381-0EC3-40DF-8B63-6536E73B9B49}"/>
              </a:ext>
            </a:extLst>
          </p:cNvPr>
          <p:cNvGrpSpPr/>
          <p:nvPr/>
        </p:nvGrpSpPr>
        <p:grpSpPr>
          <a:xfrm>
            <a:off x="1643268" y="3690996"/>
            <a:ext cx="779613" cy="758817"/>
            <a:chOff x="2969193" y="3430504"/>
            <a:chExt cx="779613" cy="75881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054B518-DEF0-45E7-BB75-FA91D5EE3ECF}"/>
                </a:ext>
              </a:extLst>
            </p:cNvPr>
            <p:cNvGrpSpPr/>
            <p:nvPr/>
          </p:nvGrpSpPr>
          <p:grpSpPr>
            <a:xfrm>
              <a:off x="2969193" y="3430504"/>
              <a:ext cx="411297" cy="387466"/>
              <a:chOff x="1347787" y="3506532"/>
              <a:chExt cx="766764" cy="703542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DDD3580-1708-4797-AB2D-FCB3FAFB679A}"/>
                  </a:ext>
                </a:extLst>
              </p:cNvPr>
              <p:cNvSpPr/>
              <p:nvPr/>
            </p:nvSpPr>
            <p:spPr>
              <a:xfrm>
                <a:off x="1581938" y="3711325"/>
                <a:ext cx="304012" cy="29396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4D7D4A2-8614-46A6-B7FF-0AE83412F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950" y="3606549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8D148FB-8796-44A8-8279-700CEEE82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1924" y="4005286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CF3BB70B-F5B1-4080-AB51-29AE8ACC5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338" y="3865041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7AC88A1-95F4-4E38-BE60-133D1C731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7787" y="3863727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36C731F-AFC5-457C-9DA4-0DC555B67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3506532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73C0222-3FAF-45DB-8FD8-170517E163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4057673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DF2CFCF-B160-4472-92D0-95A6BE4E2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1926" y="3606544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4DD74F9-3CB3-4951-AD40-8C4CE6A2EB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5950" y="4005263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DAB2C45-2A5B-4AF2-9EFE-73CA50FA8A40}"/>
                </a:ext>
              </a:extLst>
            </p:cNvPr>
            <p:cNvGrpSpPr/>
            <p:nvPr/>
          </p:nvGrpSpPr>
          <p:grpSpPr>
            <a:xfrm>
              <a:off x="3428649" y="3453798"/>
              <a:ext cx="320157" cy="322212"/>
              <a:chOff x="3044649" y="4404741"/>
              <a:chExt cx="320157" cy="322212"/>
            </a:xfrm>
          </p:grpSpPr>
          <p:sp>
            <p:nvSpPr>
              <p:cNvPr id="44" name="순서도: 판단 43">
                <a:extLst>
                  <a:ext uri="{FF2B5EF4-FFF2-40B4-BE49-F238E27FC236}">
                    <a16:creationId xmlns:a16="http://schemas.microsoft.com/office/drawing/2014/main" id="{DEA46098-3C47-4FA0-B191-269139099D7C}"/>
                  </a:ext>
                </a:extLst>
              </p:cNvPr>
              <p:cNvSpPr/>
              <p:nvPr/>
            </p:nvSpPr>
            <p:spPr>
              <a:xfrm>
                <a:off x="3055234" y="4404741"/>
                <a:ext cx="294115" cy="17911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1DA0DF7-1AF7-431C-8279-3542D77E2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2069" y="4576620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221CAC8-5CF6-45C8-905C-EC59F526F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7287" y="4496082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7BE46EC-ED6A-45CC-A3C8-CC84C5CFC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7295" y="4493396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BA27D83-07D5-40E3-B3BE-FDC901668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4649" y="4635671"/>
                <a:ext cx="160066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BD211DE-1174-4A46-B1BA-F0F926C1DD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9423" y="4635671"/>
                <a:ext cx="165383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A4A6C65-5700-4351-AF4B-4A90CC819C89}"/>
                </a:ext>
              </a:extLst>
            </p:cNvPr>
            <p:cNvGrpSpPr/>
            <p:nvPr/>
          </p:nvGrpSpPr>
          <p:grpSpPr>
            <a:xfrm>
              <a:off x="3208240" y="3824794"/>
              <a:ext cx="381726" cy="364527"/>
              <a:chOff x="3601351" y="4410925"/>
              <a:chExt cx="381726" cy="364527"/>
            </a:xfrm>
          </p:grpSpPr>
          <p:sp>
            <p:nvSpPr>
              <p:cNvPr id="63" name="순서도: 판단 62">
                <a:extLst>
                  <a:ext uri="{FF2B5EF4-FFF2-40B4-BE49-F238E27FC236}">
                    <a16:creationId xmlns:a16="http://schemas.microsoft.com/office/drawing/2014/main" id="{9E528FEA-2B1D-4E40-B3D6-D7B8D64E0AB8}"/>
                  </a:ext>
                </a:extLst>
              </p:cNvPr>
              <p:cNvSpPr/>
              <p:nvPr/>
            </p:nvSpPr>
            <p:spPr>
              <a:xfrm>
                <a:off x="3606740" y="4410925"/>
                <a:ext cx="149727" cy="110170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BDB9E8F-00C0-4D4F-93A8-EA94557F2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1490" y="451664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3645FAF0-74F2-4C28-A928-32F09008F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0507" y="4467107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E532162-A32F-4C43-98EC-B68BFD5CA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698" y="446545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7BFE77F-A888-42BF-91FF-70C36D230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51" y="4552966"/>
                <a:ext cx="81486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F534B81-9048-4352-A854-CA841E3452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0143" y="4552966"/>
                <a:ext cx="84192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순서도: 판단 71">
                <a:extLst>
                  <a:ext uri="{FF2B5EF4-FFF2-40B4-BE49-F238E27FC236}">
                    <a16:creationId xmlns:a16="http://schemas.microsoft.com/office/drawing/2014/main" id="{5CE12017-6BAB-464B-97B3-6B5ABD0B1251}"/>
                  </a:ext>
                </a:extLst>
              </p:cNvPr>
              <p:cNvSpPr/>
              <p:nvPr/>
            </p:nvSpPr>
            <p:spPr>
              <a:xfrm>
                <a:off x="3831382" y="4420548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8011B582-8EBD-4BD9-AD5A-7C3EFF8EB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3333" y="4515207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C615841-706F-4ECC-BA10-40DEB1E4D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9393" y="4470852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B8D20972-7ACB-4EDF-8BD7-E8A9C4B98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7492" y="4469373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E4A9A51-C95E-4F1D-BE9A-3DC5257CB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6195" y="4547728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D8134FA-40B6-4111-AC03-884358D7B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2037" y="4547728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순서도: 판단 84">
                <a:extLst>
                  <a:ext uri="{FF2B5EF4-FFF2-40B4-BE49-F238E27FC236}">
                    <a16:creationId xmlns:a16="http://schemas.microsoft.com/office/drawing/2014/main" id="{BA88BABB-89EC-4DE6-B523-4EEA81EC2570}"/>
                  </a:ext>
                </a:extLst>
              </p:cNvPr>
              <p:cNvSpPr/>
              <p:nvPr/>
            </p:nvSpPr>
            <p:spPr>
              <a:xfrm>
                <a:off x="3723101" y="4598000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BBCAA46-F602-4DE8-BA7D-5AA1C4E4F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5052" y="4692659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28D566C-A3A6-47D8-8E06-F401FB5ED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1112" y="4648304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7C889F6B-1AD9-4533-97B5-EFF07780C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211" y="4646825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1F7C44E-49AB-4EB9-9F91-96EAD899F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7914" y="4725180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24B8C28-914F-4B16-844D-1AAF7B055C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3756" y="4725180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82" name="표 74">
            <a:extLst>
              <a:ext uri="{FF2B5EF4-FFF2-40B4-BE49-F238E27FC236}">
                <a16:creationId xmlns:a16="http://schemas.microsoft.com/office/drawing/2014/main" id="{FE4D4C2D-860D-452C-817A-F315EC211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35183"/>
              </p:ext>
            </p:extLst>
          </p:nvPr>
        </p:nvGraphicFramePr>
        <p:xfrm>
          <a:off x="1362528" y="2414484"/>
          <a:ext cx="2333366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83" name="직선 화살표 연결선 76">
            <a:extLst>
              <a:ext uri="{FF2B5EF4-FFF2-40B4-BE49-F238E27FC236}">
                <a16:creationId xmlns:a16="http://schemas.microsoft.com/office/drawing/2014/main" id="{5D324056-EE71-4685-A94D-4430CAE73ACA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rot="16200000" flipH="1">
            <a:off x="2337264" y="3015749"/>
            <a:ext cx="384410" cy="5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C33477-329C-4594-A9EF-6DAB6053D0D8}"/>
              </a:ext>
            </a:extLst>
          </p:cNvPr>
          <p:cNvSpPr txBox="1"/>
          <p:nvPr/>
        </p:nvSpPr>
        <p:spPr>
          <a:xfrm>
            <a:off x="2542158" y="2903350"/>
            <a:ext cx="1268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계산 시작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5BC578A-B3B1-470B-A287-FE56B82B4B17}"/>
              </a:ext>
            </a:extLst>
          </p:cNvPr>
          <p:cNvSpPr txBox="1"/>
          <p:nvPr/>
        </p:nvSpPr>
        <p:spPr>
          <a:xfrm>
            <a:off x="4609464" y="2909844"/>
            <a:ext cx="6419454" cy="438582"/>
          </a:xfrm>
          <a:prstGeom prst="rect">
            <a:avLst/>
          </a:prstGeom>
          <a:solidFill>
            <a:srgbClr val="131313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 err="1"/>
              <a:t>스키닝</a:t>
            </a:r>
            <a:r>
              <a:rPr lang="ko-KR" altLang="en-US" sz="1050" dirty="0"/>
              <a:t> 모듈 </a:t>
            </a:r>
            <a:r>
              <a:rPr lang="en-US" altLang="ko-KR" sz="1050" dirty="0"/>
              <a:t>: </a:t>
            </a:r>
            <a:r>
              <a:rPr lang="ko-KR" altLang="en-US" sz="1050" dirty="0"/>
              <a:t>메시 처리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23F1DA-03A3-477C-A8E7-90AC5256FD99}"/>
              </a:ext>
            </a:extLst>
          </p:cNvPr>
          <p:cNvSpPr txBox="1"/>
          <p:nvPr/>
        </p:nvSpPr>
        <p:spPr>
          <a:xfrm>
            <a:off x="4609464" y="229352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DAAE599-E51F-4A44-BAE0-3DD30EA7D167}"/>
              </a:ext>
            </a:extLst>
          </p:cNvPr>
          <p:cNvCxnSpPr>
            <a:cxnSpLocks/>
          </p:cNvCxnSpPr>
          <p:nvPr/>
        </p:nvCxnSpPr>
        <p:spPr>
          <a:xfrm>
            <a:off x="6057465" y="2737385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A102D76-6B05-4321-8383-284FC0D88E2A}"/>
              </a:ext>
            </a:extLst>
          </p:cNvPr>
          <p:cNvCxnSpPr>
            <a:cxnSpLocks/>
          </p:cNvCxnSpPr>
          <p:nvPr/>
        </p:nvCxnSpPr>
        <p:spPr>
          <a:xfrm>
            <a:off x="6057465" y="3956883"/>
            <a:ext cx="0" cy="18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7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2DCA4A3-D989-47B1-BB01-D35AB2C82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입력 데이터 </a:t>
            </a:r>
            <a:r>
              <a:rPr lang="ko-KR" altLang="en-US" dirty="0" err="1"/>
              <a:t>마샬링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 Tracing, MLT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BVH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목표치 검증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669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다이어그램띠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A0598-F025-47BB-A718-DD88C63B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35" y="1489351"/>
            <a:ext cx="7084530" cy="52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7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 상세 설계 </a:t>
            </a:r>
            <a:r>
              <a:rPr lang="en-US" altLang="ko-KR"/>
              <a:t>: </a:t>
            </a:r>
            <a:r>
              <a:rPr lang="ko-KR" altLang="en-US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앙 다이어그램띠</a:t>
            </a:r>
            <a:endParaRPr lang="en-US" altLang="ko-KR" dirty="0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E28BCD-1114-46A6-8E48-3B9DFCE1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52" y="0"/>
            <a:ext cx="9454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Light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광원</a:t>
            </a:r>
            <a:r>
              <a:rPr lang="en-US" altLang="ko-KR" dirty="0"/>
              <a:t>, </a:t>
            </a:r>
            <a:r>
              <a:rPr lang="ko-KR" altLang="en-US" dirty="0"/>
              <a:t>렌더링의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Camera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3D </a:t>
            </a:r>
            <a:r>
              <a:rPr lang="ko-KR" altLang="en-US" dirty="0"/>
              <a:t>공간의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Transformation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물체들의 위치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Mesh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</a:t>
            </a:r>
            <a:r>
              <a:rPr lang="en-US" altLang="ko-KR" dirty="0"/>
              <a:t> </a:t>
            </a:r>
            <a:r>
              <a:rPr lang="ko-KR" altLang="en-US" dirty="0"/>
              <a:t>기하학적 정보</a:t>
            </a:r>
            <a:r>
              <a:rPr lang="en-US" altLang="ko-KR" dirty="0"/>
              <a:t>(</a:t>
            </a:r>
            <a:r>
              <a:rPr lang="ko-KR" altLang="en-US" dirty="0"/>
              <a:t>정점</a:t>
            </a:r>
            <a:r>
              <a:rPr lang="en-US" altLang="ko-KR" dirty="0"/>
              <a:t>, </a:t>
            </a:r>
            <a:r>
              <a:rPr lang="ko-KR" altLang="en-US" dirty="0" err="1"/>
              <a:t>폴리곤</a:t>
            </a:r>
            <a:r>
              <a:rPr lang="en-US" altLang="ko-KR" dirty="0"/>
              <a:t>, </a:t>
            </a:r>
            <a:r>
              <a:rPr lang="en-US" altLang="ko-KR" dirty="0" err="1"/>
              <a:t>uv</a:t>
            </a:r>
            <a:r>
              <a:rPr lang="en-US" altLang="ko-KR" dirty="0"/>
              <a:t>,..)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Material 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 재질 정보</a:t>
            </a:r>
            <a:r>
              <a:rPr lang="en-US" altLang="ko-KR" dirty="0"/>
              <a:t>(BSDF)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Texture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재질 정보의 </a:t>
            </a:r>
            <a:r>
              <a:rPr lang="en-US" altLang="ko-KR" dirty="0"/>
              <a:t>1D,2D,3D</a:t>
            </a:r>
            <a:r>
              <a:rPr lang="ko-KR" altLang="en-US" dirty="0"/>
              <a:t> </a:t>
            </a:r>
            <a:r>
              <a:rPr lang="en-US" altLang="ko-KR" dirty="0"/>
              <a:t>LUT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91" y="2570424"/>
            <a:ext cx="5535258" cy="23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515600" cy="4390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B230-E81D-49D9-A884-7B55C648505C}"/>
              </a:ext>
            </a:extLst>
          </p:cNvPr>
          <p:cNvSpPr txBox="1"/>
          <p:nvPr/>
        </p:nvSpPr>
        <p:spPr>
          <a:xfrm>
            <a:off x="5271796" y="1415247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48E5C-21C2-4FA2-B794-263FD2B3035F}"/>
              </a:ext>
            </a:extLst>
          </p:cNvPr>
          <p:cNvSpPr txBox="1"/>
          <p:nvPr/>
        </p:nvSpPr>
        <p:spPr>
          <a:xfrm>
            <a:off x="1113453" y="3620843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19922-69A2-4E56-AF15-7DD0BC5F6291}"/>
              </a:ext>
            </a:extLst>
          </p:cNvPr>
          <p:cNvSpPr txBox="1"/>
          <p:nvPr/>
        </p:nvSpPr>
        <p:spPr>
          <a:xfrm>
            <a:off x="1525556" y="5555790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D0141-6017-44AC-B543-54F063FA8726}"/>
              </a:ext>
            </a:extLst>
          </p:cNvPr>
          <p:cNvSpPr txBox="1"/>
          <p:nvPr/>
        </p:nvSpPr>
        <p:spPr>
          <a:xfrm>
            <a:off x="2896376" y="4247648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Transform.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399A1-0F57-4559-9BE9-5F1D43B0C2D4}"/>
              </a:ext>
            </a:extLst>
          </p:cNvPr>
          <p:cNvSpPr txBox="1"/>
          <p:nvPr/>
        </p:nvSpPr>
        <p:spPr>
          <a:xfrm>
            <a:off x="9528112" y="4982646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8AEBC-0048-4B4C-A639-839E48C01F43}"/>
              </a:ext>
            </a:extLst>
          </p:cNvPr>
          <p:cNvSpPr txBox="1"/>
          <p:nvPr/>
        </p:nvSpPr>
        <p:spPr>
          <a:xfrm>
            <a:off x="6517434" y="5925122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1E066-A76F-4F35-83DE-E6C7574F2E79}"/>
              </a:ext>
            </a:extLst>
          </p:cNvPr>
          <p:cNvSpPr txBox="1"/>
          <p:nvPr/>
        </p:nvSpPr>
        <p:spPr>
          <a:xfrm>
            <a:off x="3744685" y="4325542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104A3-FF5C-4EA9-A412-025563A2B01A}"/>
              </a:ext>
            </a:extLst>
          </p:cNvPr>
          <p:cNvSpPr txBox="1"/>
          <p:nvPr/>
        </p:nvSpPr>
        <p:spPr>
          <a:xfrm>
            <a:off x="2965580" y="583201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60051-FD98-4436-9EAB-024B811A6355}"/>
              </a:ext>
            </a:extLst>
          </p:cNvPr>
          <p:cNvSpPr txBox="1"/>
          <p:nvPr/>
        </p:nvSpPr>
        <p:spPr>
          <a:xfrm>
            <a:off x="4077478" y="541807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23BA9-44E9-4FCF-AF94-5EF5FA942E3C}"/>
              </a:ext>
            </a:extLst>
          </p:cNvPr>
          <p:cNvSpPr txBox="1"/>
          <p:nvPr/>
        </p:nvSpPr>
        <p:spPr>
          <a:xfrm>
            <a:off x="1928331" y="4312561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BA0D1-D9EF-4B17-B05C-2DE052D785C0}"/>
              </a:ext>
            </a:extLst>
          </p:cNvPr>
          <p:cNvSpPr txBox="1"/>
          <p:nvPr/>
        </p:nvSpPr>
        <p:spPr>
          <a:xfrm>
            <a:off x="2772747" y="5246495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601EC-7A97-4463-9472-359F79AB00F4}"/>
              </a:ext>
            </a:extLst>
          </p:cNvPr>
          <p:cNvSpPr txBox="1"/>
          <p:nvPr/>
        </p:nvSpPr>
        <p:spPr>
          <a:xfrm>
            <a:off x="9377265" y="2746505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CBDFF-2320-4CCE-84B5-9F1AA3D56E7A}"/>
              </a:ext>
            </a:extLst>
          </p:cNvPr>
          <p:cNvSpPr txBox="1"/>
          <p:nvPr/>
        </p:nvSpPr>
        <p:spPr>
          <a:xfrm>
            <a:off x="6439678" y="5324957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C19086-D9F1-4A1C-8231-9BEFCAB2BB00}"/>
              </a:ext>
            </a:extLst>
          </p:cNvPr>
          <p:cNvSpPr txBox="1"/>
          <p:nvPr/>
        </p:nvSpPr>
        <p:spPr>
          <a:xfrm>
            <a:off x="1525556" y="504873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AFD31-8150-4DD4-B50E-4A5108B759E0}"/>
              </a:ext>
            </a:extLst>
          </p:cNvPr>
          <p:cNvSpPr txBox="1"/>
          <p:nvPr/>
        </p:nvSpPr>
        <p:spPr>
          <a:xfrm>
            <a:off x="2972188" y="2841246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Mesh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C9DCDD-F0E7-4948-B52A-84A2C1FF0EFF}"/>
              </a:ext>
            </a:extLst>
          </p:cNvPr>
          <p:cNvSpPr txBox="1"/>
          <p:nvPr/>
        </p:nvSpPr>
        <p:spPr>
          <a:xfrm>
            <a:off x="1932216" y="409471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95A99-C7EF-4039-B2EE-48479252E0FD}"/>
              </a:ext>
            </a:extLst>
          </p:cNvPr>
          <p:cNvSpPr txBox="1"/>
          <p:nvPr/>
        </p:nvSpPr>
        <p:spPr>
          <a:xfrm>
            <a:off x="3772293" y="4143676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50F8A-4211-4D20-A3CC-302B4A27F1DC}"/>
              </a:ext>
            </a:extLst>
          </p:cNvPr>
          <p:cNvSpPr txBox="1"/>
          <p:nvPr/>
        </p:nvSpPr>
        <p:spPr>
          <a:xfrm>
            <a:off x="2972188" y="562504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07835-EA7F-423B-AE93-B3D76AFAA076}"/>
              </a:ext>
            </a:extLst>
          </p:cNvPr>
          <p:cNvSpPr txBox="1"/>
          <p:nvPr/>
        </p:nvSpPr>
        <p:spPr>
          <a:xfrm>
            <a:off x="4084476" y="5075751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E04DA-AAA5-43ED-9AA6-17F8FA477E60}"/>
              </a:ext>
            </a:extLst>
          </p:cNvPr>
          <p:cNvSpPr txBox="1"/>
          <p:nvPr/>
        </p:nvSpPr>
        <p:spPr>
          <a:xfrm>
            <a:off x="2906486" y="5181933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0138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A21A1-6837-41ED-BB26-26E6B341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19" y="1690688"/>
            <a:ext cx="6677025" cy="43538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223D45-2634-48E1-B4D4-BE9C119E602F}"/>
              </a:ext>
            </a:extLst>
          </p:cNvPr>
          <p:cNvSpPr txBox="1"/>
          <p:nvPr/>
        </p:nvSpPr>
        <p:spPr>
          <a:xfrm>
            <a:off x="8199275" y="564646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C78599-B40E-43E9-92E0-AF274C6751E7}"/>
              </a:ext>
            </a:extLst>
          </p:cNvPr>
          <p:cNvSpPr txBox="1"/>
          <p:nvPr/>
        </p:nvSpPr>
        <p:spPr>
          <a:xfrm>
            <a:off x="2732118" y="5398251"/>
            <a:ext cx="311428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dirty="0"/>
              <a:t>Shading</a:t>
            </a:r>
          </a:p>
          <a:p>
            <a:r>
              <a:rPr lang="en-US" altLang="ko-KR" dirty="0"/>
              <a:t>Mesh + Material + Texture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7B5A5F3-A01E-4022-8C41-E3A2AD18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144" y="1690688"/>
            <a:ext cx="2486025" cy="43513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/>
              <a:t>Mesh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물체의 기하학적 정보의 총체적 집합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정점 별 데이터 </a:t>
            </a:r>
            <a:r>
              <a:rPr lang="en-US" altLang="ko-KR" sz="1400" dirty="0"/>
              <a:t>: </a:t>
            </a:r>
            <a:r>
              <a:rPr lang="ko-KR" altLang="en-US" sz="1400" dirty="0"/>
              <a:t>위치</a:t>
            </a:r>
            <a:r>
              <a:rPr lang="en-US" altLang="ko-KR" sz="1400" dirty="0"/>
              <a:t>, normal,</a:t>
            </a:r>
            <a:r>
              <a:rPr lang="ko-KR" altLang="en-US" sz="1400" dirty="0"/>
              <a:t> </a:t>
            </a:r>
            <a:r>
              <a:rPr lang="en-US" altLang="ko-KR" sz="1400" dirty="0"/>
              <a:t>tangent,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uv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..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Plane: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 이상의 정점들의 집합</a:t>
            </a:r>
            <a:endParaRPr lang="en-US" altLang="ko-KR" sz="1400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CDFC5F1-2DC3-4244-BD17-F807173670D1}"/>
              </a:ext>
            </a:extLst>
          </p:cNvPr>
          <p:cNvSpPr txBox="1">
            <a:spLocks/>
          </p:cNvSpPr>
          <p:nvPr/>
        </p:nvSpPr>
        <p:spPr>
          <a:xfrm>
            <a:off x="246093" y="1690688"/>
            <a:ext cx="2486025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1400" dirty="0"/>
              <a:t>Material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Mesh</a:t>
            </a:r>
            <a:r>
              <a:rPr lang="ko-KR" altLang="en-US" sz="1400" dirty="0"/>
              <a:t>와 함께 사용되는 표면재질의 표현 방식의 인스턴스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BSDF:</a:t>
            </a:r>
            <a:r>
              <a:rPr lang="ko-KR" altLang="en-US" sz="1400" dirty="0"/>
              <a:t> 표면의 특징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Texture(LUT)</a:t>
            </a:r>
            <a:r>
              <a:rPr lang="ko-KR" altLang="en-US" sz="1400" dirty="0"/>
              <a:t>와 같은 인스턴스 정보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7402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r>
              <a:rPr lang="en-US" altLang="ko-KR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에서 사용하기 위해선 변환 과정이 필요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마샬링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서로 다른 메모리 구조를 가진 언어들이 한쪽으로 데이터를 전달하기 위해 변환하는 것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F5D8FF-96DA-4F7B-A8F2-A424BDF04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57727"/>
              </p:ext>
            </p:extLst>
          </p:nvPr>
        </p:nvGraphicFramePr>
        <p:xfrm>
          <a:off x="6755363" y="2340445"/>
          <a:ext cx="4841550" cy="274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775">
                  <a:extLst>
                    <a:ext uri="{9D8B030D-6E8A-4147-A177-3AD203B41FA5}">
                      <a16:colId xmlns:a16="http://schemas.microsoft.com/office/drawing/2014/main" val="3481762843"/>
                    </a:ext>
                  </a:extLst>
                </a:gridCol>
                <a:gridCol w="2420775">
                  <a:extLst>
                    <a:ext uri="{9D8B030D-6E8A-4147-A177-3AD203B41FA5}">
                      <a16:colId xmlns:a16="http://schemas.microsoft.com/office/drawing/2014/main" val="3129197490"/>
                    </a:ext>
                  </a:extLst>
                </a:gridCol>
              </a:tblGrid>
              <a:tr h="274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C#, </a:t>
                      </a:r>
                      <a:r>
                        <a:rPr lang="ko-KR" altLang="en-US" sz="1200" b="0" dirty="0"/>
                        <a:t>관리되는 메모리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C++, </a:t>
                      </a:r>
                      <a:r>
                        <a:rPr lang="ko-KR" altLang="en-US" sz="1200" b="0" dirty="0"/>
                        <a:t>관리되지 않는 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9069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D234B5A-A566-475C-946F-C91B95EFCA1C}"/>
              </a:ext>
            </a:extLst>
          </p:cNvPr>
          <p:cNvSpPr/>
          <p:nvPr/>
        </p:nvSpPr>
        <p:spPr>
          <a:xfrm>
            <a:off x="6475078" y="3656212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렌더링 데이터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F2CC1FE-9D19-4160-8B39-4EF163A89338}"/>
              </a:ext>
            </a:extLst>
          </p:cNvPr>
          <p:cNvSpPr/>
          <p:nvPr/>
        </p:nvSpPr>
        <p:spPr>
          <a:xfrm>
            <a:off x="7696146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마샬링</a:t>
            </a:r>
            <a:endParaRPr lang="ko-KR" altLang="en-US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41D9C5-29D6-488B-B253-AFE21C0823FE}"/>
              </a:ext>
            </a:extLst>
          </p:cNvPr>
          <p:cNvSpPr/>
          <p:nvPr/>
        </p:nvSpPr>
        <p:spPr>
          <a:xfrm>
            <a:off x="8633409" y="3660877"/>
            <a:ext cx="1085458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 가능한 </a:t>
            </a:r>
            <a:endParaRPr lang="en-US" altLang="ko-KR" sz="1100" dirty="0"/>
          </a:p>
          <a:p>
            <a:pPr algn="ctr"/>
            <a:r>
              <a:rPr lang="ko-KR" altLang="en-US" sz="1100" dirty="0"/>
              <a:t>렌더링 데이터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BE9F3-61AA-4AC4-A083-C5CF2E07C9DA}"/>
              </a:ext>
            </a:extLst>
          </p:cNvPr>
          <p:cNvSpPr/>
          <p:nvPr/>
        </p:nvSpPr>
        <p:spPr>
          <a:xfrm>
            <a:off x="10748988" y="3660877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버퍼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69DD2BD-3614-4762-8B4D-9C277BAAAAD6}"/>
              </a:ext>
            </a:extLst>
          </p:cNvPr>
          <p:cNvSpPr/>
          <p:nvPr/>
        </p:nvSpPr>
        <p:spPr>
          <a:xfrm>
            <a:off x="9854477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359250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3B9E4B8-A9F6-49B3-B545-AD6670B4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556" y="1830648"/>
            <a:ext cx="2743349" cy="18917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67" y="5320740"/>
            <a:ext cx="3690356" cy="58792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altLang="ko-KR" sz="1600" dirty="0"/>
              <a:t>Unity </a:t>
            </a:r>
            <a:r>
              <a:rPr lang="ko-KR" altLang="en-US" sz="1600" dirty="0"/>
              <a:t>에서의 렌더링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변환 필요</a:t>
            </a:r>
            <a:endParaRPr lang="en-US" altLang="ko-KR" sz="16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1600" dirty="0"/>
              <a:t>UnityEngine.CoreModule.dll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F60E02-10A8-412B-A3CB-3F096B6B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707" y="2476750"/>
            <a:ext cx="2959943" cy="2382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21F466-902C-4BA7-BDDB-EA5D3239C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857" y="2243522"/>
            <a:ext cx="2959943" cy="2279496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8D4312D-5599-4E05-B99E-B639D8ABFCAA}"/>
              </a:ext>
            </a:extLst>
          </p:cNvPr>
          <p:cNvSpPr txBox="1">
            <a:spLocks/>
          </p:cNvSpPr>
          <p:nvPr/>
        </p:nvSpPr>
        <p:spPr>
          <a:xfrm>
            <a:off x="4250822" y="5320740"/>
            <a:ext cx="3690356" cy="587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600" dirty="0"/>
              <a:t>C++ </a:t>
            </a:r>
            <a:r>
              <a:rPr lang="ko-KR" altLang="en-US" sz="1600" dirty="0"/>
              <a:t>에서 사용할 수 있도록 데이터 변환</a:t>
            </a:r>
            <a:endParaRPr lang="en-US" altLang="ko-KR" sz="16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1600" dirty="0" err="1"/>
              <a:t>MarshalDef.cs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MarshalEx.cs</a:t>
            </a:r>
            <a:endParaRPr lang="en-US" altLang="ko-KR" sz="16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449993E-0152-4BC4-A176-AAB419BA3B10}"/>
              </a:ext>
            </a:extLst>
          </p:cNvPr>
          <p:cNvSpPr txBox="1">
            <a:spLocks/>
          </p:cNvSpPr>
          <p:nvPr/>
        </p:nvSpPr>
        <p:spPr>
          <a:xfrm>
            <a:off x="8028650" y="5320740"/>
            <a:ext cx="3690356" cy="587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600" dirty="0"/>
              <a:t>C++ </a:t>
            </a:r>
            <a:r>
              <a:rPr lang="ko-KR" altLang="en-US" sz="1600" dirty="0"/>
              <a:t>에서 사용자 데이터 타입</a:t>
            </a:r>
            <a:endParaRPr lang="en-US" altLang="ko-KR" sz="1600" dirty="0"/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ko-KR" sz="1600" dirty="0" err="1"/>
              <a:t>Marshal.h</a:t>
            </a:r>
            <a:r>
              <a:rPr lang="en-US" altLang="ko-KR" sz="1600" dirty="0"/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78D931-6ABA-4A5A-B9D6-D00F345BF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99" y="2237611"/>
            <a:ext cx="3284592" cy="23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17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2021" y="2586650"/>
          <a:ext cx="5403979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inputData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렌더링 데이터를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(ref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req.inputData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/>
        </p:nvGraphicFramePr>
        <p:xfrm>
          <a:off x="6189308" y="2586651"/>
          <a:ext cx="549728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내에서 수집한 렌더링 데이터의 원본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inputData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(out)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데이터를 넣어서 전달할 변수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1825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함수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ConvertArrayToPtr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Unmanaged memory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의 형태로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반환해주는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75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GetIndexAndAppendIfNotExist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데이터가 있으면 그 인덱스를 반환하고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없으면 추가하며 마지막 인덱스를 반환하는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16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34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FA28B-9122-48DE-8881-BB2ACD66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지적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A076C-2D37-4A8C-AC2F-7BAA320D7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입력데이터의</a:t>
            </a:r>
            <a:r>
              <a:rPr lang="en-US" altLang="ko-KR" dirty="0"/>
              <a:t> scope</a:t>
            </a:r>
            <a:r>
              <a:rPr lang="ko-KR" altLang="ko-KR" dirty="0"/>
              <a:t>를 잘 정의 할 것 구체화 필요</a:t>
            </a:r>
            <a:endParaRPr lang="en-US" altLang="ko-KR" dirty="0"/>
          </a:p>
          <a:p>
            <a:r>
              <a:rPr lang="en-US" altLang="ko-KR" dirty="0"/>
              <a:t>A: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ko-KR" dirty="0"/>
              <a:t>작더라도 확실한 성과가 나올 수 있도록 할 것</a:t>
            </a:r>
            <a:endParaRPr lang="en-US" altLang="ko-KR" dirty="0"/>
          </a:p>
          <a:p>
            <a:r>
              <a:rPr lang="en-US" altLang="ko-KR" dirty="0"/>
              <a:t>A: </a:t>
            </a:r>
          </a:p>
          <a:p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/>
              <a:t>A: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89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537819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(Mesh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742120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mesRendererhArray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7CF1C3-3AE0-43B6-B532-72DA24E1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29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265962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(Texture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texture2DChunkArray[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41842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스킨드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스킨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46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79983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(Light light)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광원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light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448965"/>
              </p:ext>
            </p:extLst>
          </p:nvPr>
        </p:nvGraphicFramePr>
        <p:xfrm>
          <a:off x="838200" y="3419764"/>
          <a:ext cx="105886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 cam,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5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403089"/>
              </p:ext>
            </p:extLst>
          </p:nvPr>
        </p:nvGraphicFramePr>
        <p:xfrm>
          <a:off x="838200" y="1493005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(Material mat,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837623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456423"/>
              </p:ext>
            </p:extLst>
          </p:nvPr>
        </p:nvGraphicFramePr>
        <p:xfrm>
          <a:off x="838200" y="3741797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(Skybox sky,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sykboxArray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47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59642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724823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90717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287226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17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96019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745926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여러 개의 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393988"/>
              </p:ext>
            </p:extLst>
          </p:nvPr>
        </p:nvGraphicFramePr>
        <p:xfrm>
          <a:off x="673360" y="3969841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15508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9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77827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9174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164499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D2F47A9D-B83B-43BF-BD55-48510E3690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730070"/>
              </p:ext>
            </p:extLst>
          </p:nvPr>
        </p:nvGraphicFramePr>
        <p:xfrm>
          <a:off x="6170647" y="1784217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04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경로 추적 </a:t>
            </a:r>
            <a:r>
              <a:rPr lang="en-US" altLang="ko-KR" dirty="0"/>
              <a:t>: Path</a:t>
            </a:r>
            <a:r>
              <a:rPr lang="ko-KR" altLang="en-US" dirty="0"/>
              <a:t> </a:t>
            </a:r>
            <a:r>
              <a:rPr lang="en-US" altLang="ko-KR" dirty="0"/>
              <a:t>Tracing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광선의 길을 추적하여 색을 계산하는 기법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핵심적인 알고리즘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Uniform random sampling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레퍼런스 이미지 생성용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샘플링 횟수 대비 노이즈 多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노이즈를 줄이기 위해선 엄청 많은 샘플링 수가 필요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F4C3B1-F828-4CE5-9F8F-216913168D1F}"/>
              </a:ext>
            </a:extLst>
          </p:cNvPr>
          <p:cNvSpPr/>
          <p:nvPr/>
        </p:nvSpPr>
        <p:spPr>
          <a:xfrm>
            <a:off x="9157998" y="1354572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카메라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광선 생성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822614E3-CB9B-4145-9DA8-5B8672DEE812}"/>
              </a:ext>
            </a:extLst>
          </p:cNvPr>
          <p:cNvSpPr/>
          <p:nvPr/>
        </p:nvSpPr>
        <p:spPr>
          <a:xfrm>
            <a:off x="8935617" y="2073291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씬 기하에 교차했나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60ABF7-DFD7-4A75-A0CB-0A5DB2B371D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9700727" y="1780382"/>
            <a:ext cx="1" cy="29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C2017-6174-4F4C-8828-E6E0321ACBEB}"/>
              </a:ext>
            </a:extLst>
          </p:cNvPr>
          <p:cNvSpPr/>
          <p:nvPr/>
        </p:nvSpPr>
        <p:spPr>
          <a:xfrm>
            <a:off x="9157998" y="377061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BSDF </a:t>
            </a:r>
            <a:r>
              <a:rPr lang="ko-KR" altLang="en-US" sz="1050" dirty="0"/>
              <a:t>계산 후</a:t>
            </a:r>
            <a:endParaRPr lang="en-US" altLang="ko-KR" sz="1050" dirty="0"/>
          </a:p>
          <a:p>
            <a:pPr algn="ctr"/>
            <a:r>
              <a:rPr lang="ko-KR" altLang="en-US" sz="1050" dirty="0"/>
              <a:t>감쇠 누적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462A67-E360-4BD0-8615-BF496B81F45E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9700726" y="2680135"/>
            <a:ext cx="1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B42448-241D-43A3-A03D-8062BF765A0D}"/>
              </a:ext>
            </a:extLst>
          </p:cNvPr>
          <p:cNvSpPr/>
          <p:nvPr/>
        </p:nvSpPr>
        <p:spPr>
          <a:xfrm>
            <a:off x="8948061" y="4503550"/>
            <a:ext cx="1506887" cy="5738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교차점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광선 방향 설정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F2A242-6147-41EC-9EC4-D83E5E98B07B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9700728" y="4196423"/>
            <a:ext cx="777" cy="3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92C8973C-47D7-4036-85D6-55C8B6FF660E}"/>
              </a:ext>
            </a:extLst>
          </p:cNvPr>
          <p:cNvSpPr/>
          <p:nvPr/>
        </p:nvSpPr>
        <p:spPr>
          <a:xfrm>
            <a:off x="8935616" y="2921952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59425-FE72-4BD2-840C-E03AE736BE04}"/>
              </a:ext>
            </a:extLst>
          </p:cNvPr>
          <p:cNvSpPr txBox="1"/>
          <p:nvPr/>
        </p:nvSpPr>
        <p:spPr>
          <a:xfrm>
            <a:off x="9700725" y="2670238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46A368B-594B-4959-AB59-D798427E2525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9700726" y="3528796"/>
            <a:ext cx="2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CC91D0-3E38-4C2E-8902-7B13981AFF8D}"/>
              </a:ext>
            </a:extLst>
          </p:cNvPr>
          <p:cNvSpPr txBox="1"/>
          <p:nvPr/>
        </p:nvSpPr>
        <p:spPr>
          <a:xfrm>
            <a:off x="9700724" y="349967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0230C0-763F-4D40-9B99-053003E68308}"/>
              </a:ext>
            </a:extLst>
          </p:cNvPr>
          <p:cNvSpPr/>
          <p:nvPr/>
        </p:nvSpPr>
        <p:spPr>
          <a:xfrm>
            <a:off x="7153464" y="30150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광원의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15B575F0-C3A0-4A1B-9077-BF3C3B35F7A8}"/>
              </a:ext>
            </a:extLst>
          </p:cNvPr>
          <p:cNvSpPr/>
          <p:nvPr/>
        </p:nvSpPr>
        <p:spPr>
          <a:xfrm>
            <a:off x="9084902" y="831784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시작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804508-72B2-4B9D-A5CD-C7230928205A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9700724" y="1089905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39727E-018E-4060-8BA6-8CF55C8BC4D6}"/>
              </a:ext>
            </a:extLst>
          </p:cNvPr>
          <p:cNvSpPr/>
          <p:nvPr/>
        </p:nvSpPr>
        <p:spPr>
          <a:xfrm>
            <a:off x="7080371" y="4691501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66E6DF-F172-4A4A-9798-B0EB0E904500}"/>
              </a:ext>
            </a:extLst>
          </p:cNvPr>
          <p:cNvSpPr/>
          <p:nvPr/>
        </p:nvSpPr>
        <p:spPr>
          <a:xfrm>
            <a:off x="7155019" y="2088496"/>
            <a:ext cx="1085459" cy="606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스카이박스</a:t>
            </a:r>
            <a:r>
              <a:rPr lang="ko-KR" altLang="en-US" sz="1050" dirty="0"/>
              <a:t> </a:t>
            </a:r>
            <a:r>
              <a:rPr lang="en-US" altLang="ko-KR" sz="1050" dirty="0"/>
              <a:t>+ </a:t>
            </a:r>
            <a:r>
              <a:rPr lang="ko-KR" altLang="en-US" sz="1050" dirty="0"/>
              <a:t>감쇠 </a:t>
            </a:r>
            <a:r>
              <a:rPr lang="ko-KR" altLang="en-US" sz="1050" dirty="0" err="1"/>
              <a:t>색계산</a:t>
            </a:r>
            <a:endParaRPr lang="en-US" altLang="ko-KR" sz="105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26B59D-FA51-4D81-A014-38011F1E9BAC}"/>
              </a:ext>
            </a:extLst>
          </p:cNvPr>
          <p:cNvCxnSpPr>
            <a:cxnSpLocks/>
            <a:stCxn id="8" idx="1"/>
            <a:endCxn id="46" idx="3"/>
          </p:cNvCxnSpPr>
          <p:nvPr/>
        </p:nvCxnSpPr>
        <p:spPr>
          <a:xfrm flipH="1">
            <a:off x="8240478" y="2376713"/>
            <a:ext cx="695139" cy="1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311F4D-BFEE-4A45-84B8-25F07414DF8E}"/>
              </a:ext>
            </a:extLst>
          </p:cNvPr>
          <p:cNvSpPr txBox="1"/>
          <p:nvPr/>
        </p:nvSpPr>
        <p:spPr>
          <a:xfrm>
            <a:off x="8374223" y="2140136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F3BC35-4910-4B1D-A0C6-F383DF6FFBA1}"/>
              </a:ext>
            </a:extLst>
          </p:cNvPr>
          <p:cNvCxnSpPr>
            <a:cxnSpLocks/>
            <a:stCxn id="25" idx="1"/>
            <a:endCxn id="39" idx="3"/>
          </p:cNvCxnSpPr>
          <p:nvPr/>
        </p:nvCxnSpPr>
        <p:spPr>
          <a:xfrm flipH="1">
            <a:off x="8238923" y="3225374"/>
            <a:ext cx="696693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0B57C8-29C6-4BD5-96FD-088C81E17B22}"/>
              </a:ext>
            </a:extLst>
          </p:cNvPr>
          <p:cNvSpPr txBox="1"/>
          <p:nvPr/>
        </p:nvSpPr>
        <p:spPr>
          <a:xfrm>
            <a:off x="8436428" y="2963764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3F2EDE-F235-4FE1-8B01-529591825990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flipH="1">
            <a:off x="7696193" y="3440833"/>
            <a:ext cx="1" cy="125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9F1B772E-B901-451D-BB2F-036B5C963BF2}"/>
              </a:ext>
            </a:extLst>
          </p:cNvPr>
          <p:cNvSpPr/>
          <p:nvPr/>
        </p:nvSpPr>
        <p:spPr>
          <a:xfrm>
            <a:off x="8747444" y="5400036"/>
            <a:ext cx="1906558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계산 한계를 넘었는가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26A5ED6-C750-4EFD-8EBF-096E4BC96EED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flipH="1">
            <a:off x="9700723" y="5077362"/>
            <a:ext cx="782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F0C753EE-0E42-4576-A98C-970CD88793B9}"/>
              </a:ext>
            </a:extLst>
          </p:cNvPr>
          <p:cNvCxnSpPr>
            <a:cxnSpLocks/>
            <a:stCxn id="60" idx="3"/>
            <a:endCxn id="8" idx="3"/>
          </p:cNvCxnSpPr>
          <p:nvPr/>
        </p:nvCxnSpPr>
        <p:spPr>
          <a:xfrm flipH="1" flipV="1">
            <a:off x="10465836" y="2376713"/>
            <a:ext cx="188166" cy="3326745"/>
          </a:xfrm>
          <a:prstGeom prst="bentConnector3">
            <a:avLst>
              <a:gd name="adj1" fmla="val -2652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7560F23-347D-4BB6-929B-3C2D9E979A42}"/>
              </a:ext>
            </a:extLst>
          </p:cNvPr>
          <p:cNvSpPr txBox="1"/>
          <p:nvPr/>
        </p:nvSpPr>
        <p:spPr>
          <a:xfrm>
            <a:off x="10601122" y="544954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EFF060-F44D-4B64-9FAF-7DD46596C911}"/>
              </a:ext>
            </a:extLst>
          </p:cNvPr>
          <p:cNvSpPr txBox="1"/>
          <p:nvPr/>
        </p:nvSpPr>
        <p:spPr>
          <a:xfrm>
            <a:off x="8374223" y="5457599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A4E817-2AA9-459B-977E-D715CC31789A}"/>
              </a:ext>
            </a:extLst>
          </p:cNvPr>
          <p:cNvSpPr/>
          <p:nvPr/>
        </p:nvSpPr>
        <p:spPr>
          <a:xfrm>
            <a:off x="7158908" y="5491944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직접광</a:t>
            </a:r>
            <a:r>
              <a:rPr lang="ko-KR" altLang="en-US" sz="1050" dirty="0"/>
              <a:t>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16C481-A5A6-4BD1-9B88-4F2BBABFBC21}"/>
              </a:ext>
            </a:extLst>
          </p:cNvPr>
          <p:cNvCxnSpPr>
            <a:cxnSpLocks/>
            <a:stCxn id="60" idx="1"/>
            <a:endCxn id="72" idx="3"/>
          </p:cNvCxnSpPr>
          <p:nvPr/>
        </p:nvCxnSpPr>
        <p:spPr>
          <a:xfrm flipH="1">
            <a:off x="8244367" y="5703458"/>
            <a:ext cx="503077" cy="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27BC89-4D57-4F48-BE66-F59858327BA1}"/>
              </a:ext>
            </a:extLst>
          </p:cNvPr>
          <p:cNvCxnSpPr>
            <a:cxnSpLocks/>
            <a:stCxn id="72" idx="0"/>
            <a:endCxn id="45" idx="2"/>
          </p:cNvCxnSpPr>
          <p:nvPr/>
        </p:nvCxnSpPr>
        <p:spPr>
          <a:xfrm flipH="1" flipV="1">
            <a:off x="7696193" y="4949622"/>
            <a:ext cx="5445" cy="5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0605B4F-D175-4247-9945-092654F9B6BF}"/>
              </a:ext>
            </a:extLst>
          </p:cNvPr>
          <p:cNvCxnSpPr>
            <a:cxnSpLocks/>
            <a:stCxn id="46" idx="1"/>
            <a:endCxn id="72" idx="1"/>
          </p:cNvCxnSpPr>
          <p:nvPr/>
        </p:nvCxnSpPr>
        <p:spPr>
          <a:xfrm rot="10800000" flipH="1" flipV="1">
            <a:off x="7155018" y="2391917"/>
            <a:ext cx="3889" cy="3312931"/>
          </a:xfrm>
          <a:prstGeom prst="bentConnector3">
            <a:avLst>
              <a:gd name="adj1" fmla="val -58781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50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88076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91988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scene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수 있는 물체들을 검사할 수 있는 추상 클래스의 인스턴스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..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853405"/>
              </p:ext>
            </p:extLst>
          </p:nvPr>
        </p:nvGraphicFramePr>
        <p:xfrm>
          <a:off x="673360" y="3969841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00650"/>
              </p:ext>
            </p:extLst>
          </p:nvPr>
        </p:nvGraphicFramePr>
        <p:xfrm>
          <a:off x="6170647" y="3969842"/>
          <a:ext cx="549728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 메소드에서는 광선을 정하기 위한 용도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43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870627"/>
              </p:ext>
            </p:extLst>
          </p:nvPr>
        </p:nvGraphicFramePr>
        <p:xfrm>
          <a:off x="673360" y="1784217"/>
          <a:ext cx="540397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광선이 표면에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정보를 통해 광선 방향과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194620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Intersection*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광선이 표면에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부분에 대한 정보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이를 통해 픽셀의 색이 결정됨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70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hlinkClick r:id="rId3"/>
              </a:rPr>
              <a:t>언리얼</a:t>
            </a:r>
            <a:r>
              <a:rPr lang="ko-KR" altLang="en-US" sz="4000" dirty="0">
                <a:hlinkClick r:id="rId3"/>
              </a:rPr>
              <a:t> 엔진 </a:t>
            </a:r>
            <a:r>
              <a:rPr lang="en-US" altLang="ko-KR" sz="4000" dirty="0">
                <a:hlinkClick r:id="rId3"/>
              </a:rPr>
              <a:t>4: </a:t>
            </a:r>
            <a:r>
              <a:rPr lang="ko-KR" altLang="en-US" sz="4000" dirty="0">
                <a:hlinkClick r:id="rId3"/>
              </a:rPr>
              <a:t>광선 추적 </a:t>
            </a:r>
            <a:r>
              <a:rPr lang="en-US" altLang="ko-KR" sz="4000" dirty="0">
                <a:hlinkClick r:id="rId3"/>
              </a:rPr>
              <a:t>Reflection </a:t>
            </a:r>
            <a:r>
              <a:rPr lang="ko-KR" altLang="en-US" sz="4000" dirty="0">
                <a:hlinkClick r:id="rId3"/>
              </a:rPr>
              <a:t>데모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97194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Path-Tracing</a:t>
            </a:r>
            <a:r>
              <a:rPr lang="ko-KR" altLang="en-US" dirty="0"/>
              <a:t>은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Tracing </a:t>
            </a:r>
            <a:r>
              <a:rPr lang="ko-KR" altLang="en-US" dirty="0"/>
              <a:t>계산 모듈 </a:t>
            </a:r>
            <a:r>
              <a:rPr lang="en-US" altLang="ko-KR" dirty="0"/>
              <a:t>vs 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74A3F-DEB6-49B9-ADD1-1288091AEB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8415" y="4001294"/>
            <a:ext cx="453517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1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MLT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275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BVH: Bounding Volume Hierarchy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이진 탐색 트리의 형태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씬 기하 탐색 </a:t>
            </a:r>
            <a:r>
              <a:rPr lang="en-US" altLang="ko-KR" sz="2400" dirty="0"/>
              <a:t>: </a:t>
            </a:r>
            <a:r>
              <a:rPr lang="ko-KR" altLang="en-US" sz="2400" dirty="0"/>
              <a:t>교차 테스트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선형</a:t>
            </a:r>
            <a:r>
              <a:rPr lang="en-US" altLang="ko-KR" sz="2000" dirty="0"/>
              <a:t>/</a:t>
            </a:r>
            <a:r>
              <a:rPr lang="ko-KR" altLang="en-US" sz="2000" dirty="0"/>
              <a:t>순차 탐색 </a:t>
            </a:r>
            <a:r>
              <a:rPr lang="en-US" altLang="ko-KR" sz="2000" dirty="0"/>
              <a:t>: O(n)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BVH </a:t>
            </a:r>
            <a:r>
              <a:rPr lang="ko-KR" altLang="en-US" sz="2000" dirty="0"/>
              <a:t>탐색</a:t>
            </a:r>
            <a:r>
              <a:rPr lang="en-US" altLang="ko-KR" sz="2000" dirty="0"/>
              <a:t> : O(</a:t>
            </a:r>
            <a:r>
              <a:rPr lang="en-US" altLang="ko-KR" sz="2000" dirty="0" err="1"/>
              <a:t>logn</a:t>
            </a:r>
            <a:r>
              <a:rPr lang="en-US" altLang="ko-KR" sz="2000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선형 탐색 사용시</a:t>
            </a:r>
            <a:r>
              <a:rPr lang="en-US" altLang="ko-KR" sz="2400" dirty="0"/>
              <a:t>, </a:t>
            </a:r>
            <a:r>
              <a:rPr lang="ko-KR" altLang="en-US" sz="2400" dirty="0"/>
              <a:t>하나의 픽셀 계산 시에 최대 </a:t>
            </a:r>
            <a:r>
              <a:rPr lang="en-US" altLang="ko-KR" sz="2400" dirty="0"/>
              <a:t>n * 25000</a:t>
            </a:r>
            <a:r>
              <a:rPr lang="ko-KR" altLang="en-US" sz="2400" dirty="0"/>
              <a:t>번</a:t>
            </a:r>
            <a:r>
              <a:rPr lang="en-US" altLang="ko-KR" sz="2400" dirty="0"/>
              <a:t>(500spp * 50depth)</a:t>
            </a:r>
            <a:r>
              <a:rPr lang="ko-KR" altLang="en-US" sz="2400" dirty="0"/>
              <a:t>의 탐색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성능을 위하여 </a:t>
            </a:r>
            <a:r>
              <a:rPr lang="en-US" altLang="ko-KR" sz="2400" dirty="0"/>
              <a:t>BVH </a:t>
            </a:r>
            <a:r>
              <a:rPr lang="ko-KR" altLang="en-US" sz="2400" dirty="0"/>
              <a:t>구현 필요</a:t>
            </a:r>
            <a:endParaRPr lang="en-US" altLang="ko-KR" sz="2400" dirty="0"/>
          </a:p>
        </p:txBody>
      </p:sp>
      <p:pic>
        <p:nvPicPr>
          <p:cNvPr id="4098" name="Picture 2" descr="bounding volume hierarchy 이미지 검색결과">
            <a:extLst>
              <a:ext uri="{FF2B5EF4-FFF2-40B4-BE49-F238E27FC236}">
                <a16:creationId xmlns:a16="http://schemas.microsoft.com/office/drawing/2014/main" id="{75ACF103-7505-4708-93FD-0CB8347A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25625"/>
            <a:ext cx="4352925" cy="35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오브젝트 분할 방법 </a:t>
            </a:r>
            <a:r>
              <a:rPr lang="en-US" altLang="ko-KR" dirty="0"/>
              <a:t>: </a:t>
            </a:r>
            <a:r>
              <a:rPr lang="ko-KR" altLang="en-US" dirty="0"/>
              <a:t>같은 개수의 오브젝트 할당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SAH </a:t>
            </a:r>
            <a:r>
              <a:rPr lang="ko-KR" altLang="en-US" dirty="0"/>
              <a:t>등 다른 방법이 존재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55DF53-F03B-45E8-838E-B50C129C159F}"/>
              </a:ext>
            </a:extLst>
          </p:cNvPr>
          <p:cNvSpPr/>
          <p:nvPr/>
        </p:nvSpPr>
        <p:spPr>
          <a:xfrm>
            <a:off x="8824817" y="3934936"/>
            <a:ext cx="974267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X,Y,Z</a:t>
            </a:r>
            <a:r>
              <a:rPr lang="ko-KR" altLang="en-US" sz="1050" dirty="0"/>
              <a:t> 축 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선택 후 </a:t>
            </a:r>
            <a:endParaRPr lang="en-US" altLang="ko-KR" sz="1050" dirty="0"/>
          </a:p>
          <a:p>
            <a:pPr algn="ctr"/>
            <a:r>
              <a:rPr lang="ko-KR" altLang="en-US" sz="1050" dirty="0"/>
              <a:t>정렬</a:t>
            </a:r>
            <a:endParaRPr lang="en-US" altLang="ko-KR" sz="1050" dirty="0"/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40F3749-98CB-498B-93C8-337A48413CE1}"/>
              </a:ext>
            </a:extLst>
          </p:cNvPr>
          <p:cNvSpPr/>
          <p:nvPr/>
        </p:nvSpPr>
        <p:spPr>
          <a:xfrm>
            <a:off x="8693599" y="802130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시작</a:t>
            </a:r>
          </a:p>
        </p:txBody>
      </p:sp>
      <p:sp>
        <p:nvSpPr>
          <p:cNvPr id="86" name="순서도: 대체 처리 85">
            <a:extLst>
              <a:ext uri="{FF2B5EF4-FFF2-40B4-BE49-F238E27FC236}">
                <a16:creationId xmlns:a16="http://schemas.microsoft.com/office/drawing/2014/main" id="{CCE60D3A-7C9D-4DCD-9180-E29BCD8058AE}"/>
              </a:ext>
            </a:extLst>
          </p:cNvPr>
          <p:cNvSpPr/>
          <p:nvPr/>
        </p:nvSpPr>
        <p:spPr>
          <a:xfrm>
            <a:off x="8693600" y="6037003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완료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D863B7B-0A73-482B-94A1-67D110F57412}"/>
              </a:ext>
            </a:extLst>
          </p:cNvPr>
          <p:cNvCxnSpPr>
            <a:cxnSpLocks/>
            <a:stCxn id="101" idx="2"/>
            <a:endCxn id="126" idx="0"/>
          </p:cNvCxnSpPr>
          <p:nvPr/>
        </p:nvCxnSpPr>
        <p:spPr>
          <a:xfrm flipH="1">
            <a:off x="9309419" y="1816325"/>
            <a:ext cx="2" cy="12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CD7B116-FF52-4BB2-BD6D-81EAFB2CFFE9}"/>
              </a:ext>
            </a:extLst>
          </p:cNvPr>
          <p:cNvSpPr/>
          <p:nvPr/>
        </p:nvSpPr>
        <p:spPr>
          <a:xfrm>
            <a:off x="8636641" y="4696503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두개의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같은 개수로 분할</a:t>
            </a:r>
            <a:endParaRPr lang="en-US" altLang="ko-KR" sz="1050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A91233B-B666-4824-8F00-2D54918F8F89}"/>
              </a:ext>
            </a:extLst>
          </p:cNvPr>
          <p:cNvCxnSpPr>
            <a:cxnSpLocks/>
            <a:stCxn id="126" idx="2"/>
            <a:endCxn id="149" idx="0"/>
          </p:cNvCxnSpPr>
          <p:nvPr/>
        </p:nvCxnSpPr>
        <p:spPr>
          <a:xfrm flipH="1">
            <a:off x="9309418" y="2490228"/>
            <a:ext cx="1" cy="1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C2961FA-2CE1-4EBE-91A3-2D7B18721321}"/>
              </a:ext>
            </a:extLst>
          </p:cNvPr>
          <p:cNvCxnSpPr>
            <a:cxnSpLocks/>
            <a:stCxn id="90" idx="2"/>
            <a:endCxn id="98" idx="0"/>
          </p:cNvCxnSpPr>
          <p:nvPr/>
        </p:nvCxnSpPr>
        <p:spPr>
          <a:xfrm flipH="1">
            <a:off x="9309419" y="5265023"/>
            <a:ext cx="2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761BA6-2D76-4299-A4E8-9C633FACD38B}"/>
              </a:ext>
            </a:extLst>
          </p:cNvPr>
          <p:cNvSpPr/>
          <p:nvPr/>
        </p:nvSpPr>
        <p:spPr>
          <a:xfrm>
            <a:off x="8758915" y="3337854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현재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</a:t>
            </a:r>
            <a:r>
              <a:rPr lang="ko-KR" altLang="en-US" sz="1050" dirty="0"/>
              <a:t> 계산</a:t>
            </a:r>
            <a:endParaRPr lang="en-US" altLang="ko-KR" sz="105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3CE16F6-24AB-497A-9EFC-26360742226A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 flipH="1">
            <a:off x="9309421" y="4503456"/>
            <a:ext cx="2530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FA29A9-9332-43D4-AF3A-5176211459D5}"/>
              </a:ext>
            </a:extLst>
          </p:cNvPr>
          <p:cNvSpPr/>
          <p:nvPr/>
        </p:nvSpPr>
        <p:spPr>
          <a:xfrm>
            <a:off x="8573758" y="5458070"/>
            <a:ext cx="1471321" cy="4415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추가</a:t>
            </a:r>
            <a:endParaRPr lang="en-US" altLang="ko-KR" sz="105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E00E1EE-475E-4FD1-9BD4-033604FC0B8D}"/>
              </a:ext>
            </a:extLst>
          </p:cNvPr>
          <p:cNvSpPr/>
          <p:nvPr/>
        </p:nvSpPr>
        <p:spPr>
          <a:xfrm>
            <a:off x="8636641" y="1247805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루트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전체 오브젝트 할당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루트 추가</a:t>
            </a:r>
            <a:endParaRPr lang="en-US" altLang="ko-KR" sz="1050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B70BA886-8FD9-474A-BBCD-BA5D61F0A095}"/>
              </a:ext>
            </a:extLst>
          </p:cNvPr>
          <p:cNvCxnSpPr>
            <a:cxnSpLocks/>
            <a:stCxn id="84" idx="2"/>
            <a:endCxn id="101" idx="0"/>
          </p:cNvCxnSpPr>
          <p:nvPr/>
        </p:nvCxnSpPr>
        <p:spPr>
          <a:xfrm>
            <a:off x="9309421" y="1060251"/>
            <a:ext cx="0" cy="18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순서도: 판단 125">
            <a:extLst>
              <a:ext uri="{FF2B5EF4-FFF2-40B4-BE49-F238E27FC236}">
                <a16:creationId xmlns:a16="http://schemas.microsoft.com/office/drawing/2014/main" id="{F267810D-ABDB-4718-9AE4-131278AE3851}"/>
              </a:ext>
            </a:extLst>
          </p:cNvPr>
          <p:cNvSpPr/>
          <p:nvPr/>
        </p:nvSpPr>
        <p:spPr>
          <a:xfrm>
            <a:off x="8381746" y="1941950"/>
            <a:ext cx="1855346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스택에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F0F263C-4379-4B72-BF26-2A7808EBD4A3}"/>
              </a:ext>
            </a:extLst>
          </p:cNvPr>
          <p:cNvCxnSpPr>
            <a:cxnSpLocks/>
            <a:stCxn id="149" idx="2"/>
            <a:endCxn id="93" idx="0"/>
          </p:cNvCxnSpPr>
          <p:nvPr/>
        </p:nvCxnSpPr>
        <p:spPr>
          <a:xfrm>
            <a:off x="9309418" y="3193601"/>
            <a:ext cx="2533" cy="14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885D619-6B6A-44EA-956F-075E2D7F3A9E}"/>
              </a:ext>
            </a:extLst>
          </p:cNvPr>
          <p:cNvSpPr txBox="1"/>
          <p:nvPr/>
        </p:nvSpPr>
        <p:spPr>
          <a:xfrm>
            <a:off x="9309418" y="244820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E318F251-0EE7-418E-A5EE-5E363E1604A5}"/>
              </a:ext>
            </a:extLst>
          </p:cNvPr>
          <p:cNvCxnSpPr>
            <a:stCxn id="126" idx="1"/>
            <a:endCxn id="86" idx="1"/>
          </p:cNvCxnSpPr>
          <p:nvPr/>
        </p:nvCxnSpPr>
        <p:spPr>
          <a:xfrm rot="10800000" flipH="1" flipV="1">
            <a:off x="8381746" y="2216088"/>
            <a:ext cx="311854" cy="3949975"/>
          </a:xfrm>
          <a:prstGeom prst="bentConnector3">
            <a:avLst>
              <a:gd name="adj1" fmla="val -195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F9ABFD44-28EC-4122-A225-56F350224321}"/>
              </a:ext>
            </a:extLst>
          </p:cNvPr>
          <p:cNvCxnSpPr>
            <a:stCxn id="98" idx="3"/>
            <a:endCxn id="126" idx="3"/>
          </p:cNvCxnSpPr>
          <p:nvPr/>
        </p:nvCxnSpPr>
        <p:spPr>
          <a:xfrm flipV="1">
            <a:off x="10045079" y="2216089"/>
            <a:ext cx="192013" cy="3462742"/>
          </a:xfrm>
          <a:prstGeom prst="bentConnector3">
            <a:avLst>
              <a:gd name="adj1" fmla="val 1015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DB7C094-EF2B-4857-A43D-10004BDC7BBD}"/>
              </a:ext>
            </a:extLst>
          </p:cNvPr>
          <p:cNvSpPr txBox="1"/>
          <p:nvPr/>
        </p:nvSpPr>
        <p:spPr>
          <a:xfrm>
            <a:off x="7765925" y="198967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149" name="순서도: 판단 148">
            <a:extLst>
              <a:ext uri="{FF2B5EF4-FFF2-40B4-BE49-F238E27FC236}">
                <a16:creationId xmlns:a16="http://schemas.microsoft.com/office/drawing/2014/main" id="{7894F925-9BA0-448F-832A-46900CCB18AE}"/>
              </a:ext>
            </a:extLst>
          </p:cNvPr>
          <p:cNvSpPr/>
          <p:nvPr/>
        </p:nvSpPr>
        <p:spPr>
          <a:xfrm>
            <a:off x="7990797" y="2645323"/>
            <a:ext cx="2637241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남은 </a:t>
            </a:r>
            <a:r>
              <a:rPr lang="ko-KR" altLang="en-US" sz="1050" dirty="0" err="1"/>
              <a:t>프리미티브가</a:t>
            </a:r>
            <a:r>
              <a:rPr lang="ko-KR" altLang="en-US" sz="1050" dirty="0"/>
              <a:t> 하나인가</a:t>
            </a:r>
            <a:r>
              <a:rPr lang="en-US" altLang="ko-KR" sz="1050" dirty="0"/>
              <a:t>?</a:t>
            </a:r>
            <a:r>
              <a:rPr lang="ko-KR" altLang="en-US" sz="1050" dirty="0"/>
              <a:t> 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F0F857F-0B04-491C-8A9F-78664796960F}"/>
              </a:ext>
            </a:extLst>
          </p:cNvPr>
          <p:cNvCxnSpPr>
            <a:cxnSpLocks/>
            <a:stCxn id="93" idx="2"/>
            <a:endCxn id="82" idx="0"/>
          </p:cNvCxnSpPr>
          <p:nvPr/>
        </p:nvCxnSpPr>
        <p:spPr>
          <a:xfrm>
            <a:off x="9311951" y="3770197"/>
            <a:ext cx="0" cy="16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D0986539-92AC-4173-8A7D-EEFAEC81BDFE}"/>
              </a:ext>
            </a:extLst>
          </p:cNvPr>
          <p:cNvSpPr txBox="1"/>
          <p:nvPr/>
        </p:nvSpPr>
        <p:spPr>
          <a:xfrm>
            <a:off x="9386758" y="3106151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7C1223AB-0906-42BC-A49F-E14303B030C2}"/>
              </a:ext>
            </a:extLst>
          </p:cNvPr>
          <p:cNvSpPr/>
          <p:nvPr/>
        </p:nvSpPr>
        <p:spPr>
          <a:xfrm>
            <a:off x="10836284" y="2691701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노드로</a:t>
            </a:r>
            <a:endParaRPr lang="en-US" altLang="ko-KR" sz="1050" dirty="0"/>
          </a:p>
          <a:p>
            <a:pPr algn="ctr"/>
            <a:r>
              <a:rPr lang="ko-KR" altLang="en-US" sz="1050" dirty="0"/>
              <a:t>초기화</a:t>
            </a:r>
            <a:endParaRPr lang="en-US" altLang="ko-KR" sz="1050" dirty="0"/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E1B0E3F-0A5A-4595-8FBF-D3C5BC05D0B8}"/>
              </a:ext>
            </a:extLst>
          </p:cNvPr>
          <p:cNvCxnSpPr>
            <a:cxnSpLocks/>
            <a:stCxn id="149" idx="3"/>
            <a:endCxn id="212" idx="1"/>
          </p:cNvCxnSpPr>
          <p:nvPr/>
        </p:nvCxnSpPr>
        <p:spPr>
          <a:xfrm flipV="1">
            <a:off x="10628038" y="2907873"/>
            <a:ext cx="208246" cy="1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8A2770F-109D-4033-BD46-0B00C83DF788}"/>
              </a:ext>
            </a:extLst>
          </p:cNvPr>
          <p:cNvSpPr txBox="1"/>
          <p:nvPr/>
        </p:nvSpPr>
        <p:spPr>
          <a:xfrm>
            <a:off x="10541057" y="2645323"/>
            <a:ext cx="311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예</a:t>
            </a:r>
          </a:p>
        </p:txBody>
      </p: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2B26F1B6-91F3-4F65-93A6-170E042C6496}"/>
              </a:ext>
            </a:extLst>
          </p:cNvPr>
          <p:cNvCxnSpPr>
            <a:stCxn id="212" idx="0"/>
            <a:endCxn id="126" idx="3"/>
          </p:cNvCxnSpPr>
          <p:nvPr/>
        </p:nvCxnSpPr>
        <p:spPr>
          <a:xfrm rot="16200000" flipV="1">
            <a:off x="10575400" y="1877781"/>
            <a:ext cx="475612" cy="11522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05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06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탐색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CUDA </a:t>
            </a:r>
            <a:r>
              <a:rPr lang="ko-KR" altLang="en-US" dirty="0"/>
              <a:t>상의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최대한의 적은 메모리</a:t>
            </a:r>
            <a:r>
              <a:rPr lang="en-US" altLang="ko-KR" dirty="0"/>
              <a:t> </a:t>
            </a:r>
            <a:r>
              <a:rPr lang="ko-KR" altLang="en-US" dirty="0"/>
              <a:t>사용해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최적화 된 큐의 구현 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9F29D3-DE66-42E2-AE5D-5BF8F9B83CF6}"/>
              </a:ext>
            </a:extLst>
          </p:cNvPr>
          <p:cNvSpPr/>
          <p:nvPr/>
        </p:nvSpPr>
        <p:spPr>
          <a:xfrm>
            <a:off x="9021146" y="12789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루트 노드 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72EBCC-665D-4625-BB33-30A6CDA9BFDB}"/>
              </a:ext>
            </a:extLst>
          </p:cNvPr>
          <p:cNvCxnSpPr>
            <a:cxnSpLocks/>
            <a:stCxn id="38" idx="2"/>
            <a:endCxn id="15" idx="0"/>
          </p:cNvCxnSpPr>
          <p:nvPr/>
        </p:nvCxnSpPr>
        <p:spPr>
          <a:xfrm>
            <a:off x="9563877" y="3366079"/>
            <a:ext cx="2" cy="29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C3FBA1F4-CA3C-42DA-A7DE-0A86BF43666D}"/>
              </a:ext>
            </a:extLst>
          </p:cNvPr>
          <p:cNvSpPr/>
          <p:nvPr/>
        </p:nvSpPr>
        <p:spPr>
          <a:xfrm>
            <a:off x="8948050" y="7561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탐색 시작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CC9C22-64ED-405E-96D6-D0B2E71EFA1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9563872" y="1014256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79D6C4F-CB18-4DE6-B407-4EC55875716B}"/>
              </a:ext>
            </a:extLst>
          </p:cNvPr>
          <p:cNvSpPr/>
          <p:nvPr/>
        </p:nvSpPr>
        <p:spPr>
          <a:xfrm>
            <a:off x="6965294" y="21820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반환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68183F57-4F7D-4F30-A59C-6F8E1DA0A93F}"/>
              </a:ext>
            </a:extLst>
          </p:cNvPr>
          <p:cNvSpPr/>
          <p:nvPr/>
        </p:nvSpPr>
        <p:spPr>
          <a:xfrm>
            <a:off x="8582608" y="3660167"/>
            <a:ext cx="1962541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 vs Ray </a:t>
            </a:r>
          </a:p>
          <a:p>
            <a:pPr algn="ctr"/>
            <a:r>
              <a:rPr lang="ko-KR" altLang="en-US" sz="1050" dirty="0"/>
              <a:t>교차 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7DCE08F1-4C4D-4327-8680-B0E5B87A8613}"/>
              </a:ext>
            </a:extLst>
          </p:cNvPr>
          <p:cNvSpPr/>
          <p:nvPr/>
        </p:nvSpPr>
        <p:spPr>
          <a:xfrm>
            <a:off x="8763781" y="4639549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0E16A7-0AC1-4393-91F2-2BB290235DDF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9562328" y="4350329"/>
            <a:ext cx="1551" cy="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6B32AE-7384-4FF3-B81A-7E4BCE98ABED}"/>
              </a:ext>
            </a:extLst>
          </p:cNvPr>
          <p:cNvSpPr txBox="1"/>
          <p:nvPr/>
        </p:nvSpPr>
        <p:spPr>
          <a:xfrm>
            <a:off x="9563877" y="4350365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D4CB2D-BB0D-4650-ABC2-1EB9DA792325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>
          <a:xfrm>
            <a:off x="9562328" y="5329711"/>
            <a:ext cx="1543" cy="27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BC0A71-2FA0-4192-A01C-1A6B97316E5B}"/>
              </a:ext>
            </a:extLst>
          </p:cNvPr>
          <p:cNvSpPr/>
          <p:nvPr/>
        </p:nvSpPr>
        <p:spPr>
          <a:xfrm>
            <a:off x="7111478" y="477275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추가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EA7592-E5B4-48CF-A61B-CA8A559F44D5}"/>
              </a:ext>
            </a:extLst>
          </p:cNvPr>
          <p:cNvSpPr/>
          <p:nvPr/>
        </p:nvSpPr>
        <p:spPr>
          <a:xfrm>
            <a:off x="9021147" y="2940269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큐에서 </a:t>
            </a:r>
            <a:endParaRPr lang="en-US" altLang="ko-KR" sz="1050" dirty="0"/>
          </a:p>
          <a:p>
            <a:pPr algn="ctr"/>
            <a:r>
              <a:rPr lang="ko-KR" altLang="en-US" sz="1050" dirty="0"/>
              <a:t>노드 꺼냄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6180A2-2019-4B5C-A594-BFDD9DB33FE1}"/>
              </a:ext>
            </a:extLst>
          </p:cNvPr>
          <p:cNvSpPr txBox="1"/>
          <p:nvPr/>
        </p:nvSpPr>
        <p:spPr>
          <a:xfrm>
            <a:off x="9563876" y="5314732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7F1E477-5D47-44AA-9BAB-2D73CB195FDF}"/>
              </a:ext>
            </a:extLst>
          </p:cNvPr>
          <p:cNvCxnSpPr>
            <a:cxnSpLocks/>
            <a:stCxn id="23" idx="1"/>
            <a:endCxn id="34" idx="3"/>
          </p:cNvCxnSpPr>
          <p:nvPr/>
        </p:nvCxnSpPr>
        <p:spPr>
          <a:xfrm flipH="1">
            <a:off x="8196937" y="4984630"/>
            <a:ext cx="566844" cy="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1C723D-AEC1-414F-A288-ACA92752EB1D}"/>
              </a:ext>
            </a:extLst>
          </p:cNvPr>
          <p:cNvSpPr txBox="1"/>
          <p:nvPr/>
        </p:nvSpPr>
        <p:spPr>
          <a:xfrm>
            <a:off x="8196937" y="475173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F7E5DBC-1400-47FF-916D-D255A59310C7}"/>
              </a:ext>
            </a:extLst>
          </p:cNvPr>
          <p:cNvCxnSpPr>
            <a:cxnSpLocks/>
            <a:stCxn id="34" idx="0"/>
            <a:endCxn id="15" idx="1"/>
          </p:cNvCxnSpPr>
          <p:nvPr/>
        </p:nvCxnSpPr>
        <p:spPr>
          <a:xfrm rot="5400000" flipH="1" flipV="1">
            <a:off x="7734656" y="3924801"/>
            <a:ext cx="767505" cy="928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0966BEF-C81C-4215-8035-8D84F6D90A17}"/>
              </a:ext>
            </a:extLst>
          </p:cNvPr>
          <p:cNvCxnSpPr>
            <a:stCxn id="15" idx="3"/>
            <a:endCxn id="38" idx="3"/>
          </p:cNvCxnSpPr>
          <p:nvPr/>
        </p:nvCxnSpPr>
        <p:spPr>
          <a:xfrm flipH="1" flipV="1">
            <a:off x="10106606" y="3153174"/>
            <a:ext cx="438543" cy="852074"/>
          </a:xfrm>
          <a:prstGeom prst="bentConnector3">
            <a:avLst>
              <a:gd name="adj1" fmla="val -1308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FEDF27-EE54-4445-94EE-2EADFA948D42}"/>
              </a:ext>
            </a:extLst>
          </p:cNvPr>
          <p:cNvSpPr txBox="1"/>
          <p:nvPr/>
        </p:nvSpPr>
        <p:spPr>
          <a:xfrm>
            <a:off x="10556816" y="375944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A9D24F3B-B640-4A44-85D6-7AAA2AB3EF34}"/>
              </a:ext>
            </a:extLst>
          </p:cNvPr>
          <p:cNvSpPr/>
          <p:nvPr/>
        </p:nvSpPr>
        <p:spPr>
          <a:xfrm>
            <a:off x="8765329" y="1966015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2C837F-BCF5-4F62-BB0B-CC6B261A0048}"/>
              </a:ext>
            </a:extLst>
          </p:cNvPr>
          <p:cNvCxnSpPr>
            <a:cxnSpLocks/>
            <a:stCxn id="65" idx="2"/>
            <a:endCxn id="38" idx="0"/>
          </p:cNvCxnSpPr>
          <p:nvPr/>
        </p:nvCxnSpPr>
        <p:spPr>
          <a:xfrm>
            <a:off x="9563876" y="2656177"/>
            <a:ext cx="1" cy="28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014440B-77BA-4328-8C77-D98E688E2B6F}"/>
              </a:ext>
            </a:extLst>
          </p:cNvPr>
          <p:cNvSpPr txBox="1"/>
          <p:nvPr/>
        </p:nvSpPr>
        <p:spPr>
          <a:xfrm>
            <a:off x="9577098" y="266484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1CEE2D3-42E3-4007-BBDA-BD72727FDB17}"/>
              </a:ext>
            </a:extLst>
          </p:cNvPr>
          <p:cNvCxnSpPr>
            <a:cxnSpLocks/>
            <a:stCxn id="65" idx="1"/>
            <a:endCxn id="12" idx="3"/>
          </p:cNvCxnSpPr>
          <p:nvPr/>
        </p:nvCxnSpPr>
        <p:spPr>
          <a:xfrm flipH="1">
            <a:off x="8196937" y="2311096"/>
            <a:ext cx="56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EAE0081-03EF-4F87-B6B6-E5EB10E37AE9}"/>
              </a:ext>
            </a:extLst>
          </p:cNvPr>
          <p:cNvSpPr txBox="1"/>
          <p:nvPr/>
        </p:nvSpPr>
        <p:spPr>
          <a:xfrm>
            <a:off x="8196937" y="208965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5DF814-2F90-425C-9505-B1088C66F1E2}"/>
              </a:ext>
            </a:extLst>
          </p:cNvPr>
          <p:cNvCxnSpPr>
            <a:stCxn id="5" idx="2"/>
            <a:endCxn id="65" idx="0"/>
          </p:cNvCxnSpPr>
          <p:nvPr/>
        </p:nvCxnSpPr>
        <p:spPr>
          <a:xfrm>
            <a:off x="9563876" y="1704733"/>
            <a:ext cx="0" cy="26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07591A7-76F7-4859-B7B5-C7A69DBE1832}"/>
              </a:ext>
            </a:extLst>
          </p:cNvPr>
          <p:cNvSpPr/>
          <p:nvPr/>
        </p:nvSpPr>
        <p:spPr>
          <a:xfrm>
            <a:off x="9021141" y="560436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저장</a:t>
            </a:r>
          </a:p>
        </p:txBody>
      </p:sp>
    </p:spTree>
    <p:extLst>
      <p:ext uri="{BB962C8B-B14F-4D97-AF65-F5344CB8AC3E}">
        <p14:creationId xmlns:p14="http://schemas.microsoft.com/office/powerpoint/2010/main" val="252404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216"/>
              </p:ext>
            </p:extLst>
          </p:nvPr>
        </p:nvGraphicFramePr>
        <p:xfrm>
          <a:off x="673360" y="1784217"/>
          <a:ext cx="540397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610229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Ray&amp;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찾아내기 위해 사용되고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이의 기준이 되는 광선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Intersection&amp;(out)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최종적으로 가장 가까운 위치에서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대한 정보를 해당 점에 대해 반환하는 파라미터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63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898402"/>
              </p:ext>
            </p:extLst>
          </p:nvPr>
        </p:nvGraphicFramePr>
        <p:xfrm>
          <a:off x="673360" y="1784217"/>
          <a:ext cx="5403979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441945"/>
              </p:ext>
            </p:extLst>
          </p:nvPr>
        </p:nvGraphicFramePr>
        <p:xfrm>
          <a:off x="6170647" y="1784218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프레임의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FF43D38-C77E-4528-B072-03775600D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189385"/>
              </p:ext>
            </p:extLst>
          </p:nvPr>
        </p:nvGraphicFramePr>
        <p:xfrm>
          <a:off x="673360" y="4052701"/>
          <a:ext cx="5403979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실질적인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생성을 해주는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E7E70C1-F6A2-414A-8791-4B3C78ADE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075397"/>
              </p:ext>
            </p:extLst>
          </p:nvPr>
        </p:nvGraphicFramePr>
        <p:xfrm>
          <a:off x="6170647" y="4052702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내부 노드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136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 전략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일반적인 생성 </a:t>
            </a:r>
            <a:r>
              <a:rPr lang="en-US" altLang="ko-KR" dirty="0"/>
              <a:t>: </a:t>
            </a:r>
            <a:r>
              <a:rPr lang="ko-KR" altLang="en-US" dirty="0"/>
              <a:t>단일 </a:t>
            </a:r>
            <a:r>
              <a:rPr lang="en-US" altLang="ko-KR" dirty="0"/>
              <a:t>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BVH</a:t>
            </a:r>
            <a:r>
              <a:rPr lang="ko-KR" altLang="en-US" dirty="0"/>
              <a:t> 포레스트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Transformation 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각</a:t>
            </a:r>
            <a:r>
              <a:rPr lang="en-US" altLang="ko-KR" dirty="0"/>
              <a:t> Mesh </a:t>
            </a:r>
            <a:r>
              <a:rPr lang="ko-KR" altLang="en-US" dirty="0"/>
              <a:t>별로 </a:t>
            </a:r>
            <a:r>
              <a:rPr lang="en-US" altLang="ko-KR" dirty="0"/>
              <a:t>BVH </a:t>
            </a:r>
            <a:r>
              <a:rPr lang="ko-KR" altLang="en-US" dirty="0"/>
              <a:t>트리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Skinned Mesh </a:t>
            </a:r>
            <a:r>
              <a:rPr lang="ko-KR" altLang="en-US" dirty="0"/>
              <a:t>가 아닌 경우</a:t>
            </a:r>
            <a:r>
              <a:rPr lang="en-US" altLang="ko-KR" dirty="0"/>
              <a:t>, </a:t>
            </a:r>
            <a:r>
              <a:rPr lang="ko-KR" altLang="en-US" dirty="0"/>
              <a:t>여러 개의 프레임 계산 시에</a:t>
            </a:r>
            <a:r>
              <a:rPr lang="en-US" altLang="ko-KR" dirty="0"/>
              <a:t>Transformation BVH </a:t>
            </a:r>
            <a:r>
              <a:rPr lang="ko-KR" altLang="en-US" dirty="0"/>
              <a:t>트리만 재생성</a:t>
            </a:r>
            <a:endParaRPr lang="en-US" altLang="ko-KR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0C28B7F-336B-4864-857C-792A0C888E39}"/>
              </a:ext>
            </a:extLst>
          </p:cNvPr>
          <p:cNvGrpSpPr/>
          <p:nvPr/>
        </p:nvGrpSpPr>
        <p:grpSpPr>
          <a:xfrm>
            <a:off x="6670608" y="800904"/>
            <a:ext cx="5061696" cy="5256191"/>
            <a:chOff x="6941196" y="765045"/>
            <a:chExt cx="5061696" cy="525619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F4D0FDF-DEE2-4B21-84B2-9C504A1FF286}"/>
                </a:ext>
              </a:extLst>
            </p:cNvPr>
            <p:cNvGrpSpPr/>
            <p:nvPr/>
          </p:nvGrpSpPr>
          <p:grpSpPr>
            <a:xfrm>
              <a:off x="6941196" y="4422710"/>
              <a:ext cx="2426739" cy="1594010"/>
              <a:chOff x="6941196" y="2946949"/>
              <a:chExt cx="4264090" cy="306977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CA8DF5-1D6E-4291-9364-2AA9253B569B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30CF2A9-F82D-4D4A-9F5A-D2E92ED6D535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5DFA7D0-2071-480D-90E8-03A90BA1CB0A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5506C59-3B2A-44E8-80C6-BFE779ED01F2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621A429-8EF9-4107-912B-408773F44FAF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3B5B296-A46D-4ADD-84D3-A92039607C2D}"/>
                  </a:ext>
                </a:extLst>
              </p:cNvPr>
              <p:cNvCxnSpPr>
                <a:cxnSpLocks/>
                <a:stCxn id="40" idx="2"/>
                <a:endCxn id="41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1CA2289E-0C6D-4020-BD10-83F35B24DCEF}"/>
                  </a:ext>
                </a:extLst>
              </p:cNvPr>
              <p:cNvCxnSpPr>
                <a:stCxn id="40" idx="2"/>
                <a:endCxn id="42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65210FD5-2719-4878-A1FC-DD71D448AE3B}"/>
                  </a:ext>
                </a:extLst>
              </p:cNvPr>
              <p:cNvCxnSpPr>
                <a:cxnSpLocks/>
                <a:stCxn id="42" idx="2"/>
                <a:endCxn id="43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384CCDF-BDFE-48D8-A692-37824E5B7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73C48E5-6A29-44A4-B2C8-B44FC855B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F3CC9DD-1777-4CC8-9A38-A20735B78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15539CF-26B2-4143-B296-0B33437D5EF1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CAC6BC2-97A2-421B-9E42-218BD08C65BF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3BF4928-4778-45FC-A250-6813550CB734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951AD6D-C0EC-4C90-AF36-BBAA8BC4988B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BF09776-C007-49EA-8282-AFD764FF9E2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54BD5CE3-B781-4272-AA17-9009396F8EEA}"/>
                  </a:ext>
                </a:extLst>
              </p:cNvPr>
              <p:cNvCxnSpPr>
                <a:stCxn id="42" idx="2"/>
                <a:endCxn id="53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A33257CC-E163-4256-B254-78BF15338E41}"/>
                  </a:ext>
                </a:extLst>
              </p:cNvPr>
              <p:cNvCxnSpPr>
                <a:stCxn id="41" idx="2"/>
                <a:endCxn id="54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A4EAA79-95D5-4911-BB0B-6DA8BD7583CF}"/>
                </a:ext>
              </a:extLst>
            </p:cNvPr>
            <p:cNvGrpSpPr/>
            <p:nvPr/>
          </p:nvGrpSpPr>
          <p:grpSpPr>
            <a:xfrm>
              <a:off x="7210062" y="765045"/>
              <a:ext cx="4264090" cy="3069771"/>
              <a:chOff x="7386722" y="365125"/>
              <a:chExt cx="4264090" cy="30697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EF9C1C-212D-48BB-B5C6-C886065C83C2}"/>
                  </a:ext>
                </a:extLst>
              </p:cNvPr>
              <p:cNvSpPr/>
              <p:nvPr/>
            </p:nvSpPr>
            <p:spPr>
              <a:xfrm>
                <a:off x="7386722" y="365125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/>
                  <a:t>Transformation BVH </a:t>
                </a:r>
                <a:r>
                  <a:rPr lang="ko-KR" altLang="en-US" dirty="0"/>
                  <a:t>트리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A775FEC-0A52-40CE-B8DA-7BB8EBE3FA6D}"/>
                  </a:ext>
                </a:extLst>
              </p:cNvPr>
              <p:cNvSpPr/>
              <p:nvPr/>
            </p:nvSpPr>
            <p:spPr>
              <a:xfrm>
                <a:off x="8822085" y="87341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루트 노드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E8AC617-248D-4FB7-B811-347BCE66D9D1}"/>
                  </a:ext>
                </a:extLst>
              </p:cNvPr>
              <p:cNvSpPr/>
              <p:nvPr/>
            </p:nvSpPr>
            <p:spPr>
              <a:xfrm>
                <a:off x="7847812" y="1411413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D26F245-4B84-40CD-BC5F-7314D25C0191}"/>
                  </a:ext>
                </a:extLst>
              </p:cNvPr>
              <p:cNvSpPr/>
              <p:nvPr/>
            </p:nvSpPr>
            <p:spPr>
              <a:xfrm>
                <a:off x="9560758" y="134155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3B3799E-35B9-403C-9C1E-2F534DFA70D7}"/>
                  </a:ext>
                </a:extLst>
              </p:cNvPr>
              <p:cNvSpPr/>
              <p:nvPr/>
            </p:nvSpPr>
            <p:spPr>
              <a:xfrm>
                <a:off x="10326253" y="190528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B0F3384C-70BC-4784-B1EC-092D7B4178BB}"/>
                  </a:ext>
                </a:extLst>
              </p:cNvPr>
              <p:cNvCxnSpPr>
                <a:cxnSpLocks/>
                <a:stCxn id="5" idx="2"/>
                <a:endCxn id="6" idx="0"/>
              </p:cNvCxnSpPr>
              <p:nvPr/>
            </p:nvCxnSpPr>
            <p:spPr>
              <a:xfrm flipH="1">
                <a:off x="8284018" y="1181553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BA063E19-AAC0-42C6-9F5A-CD6111BBF2DA}"/>
                  </a:ext>
                </a:extLst>
              </p:cNvPr>
              <p:cNvCxnSpPr>
                <a:stCxn id="5" idx="2"/>
                <a:endCxn id="8" idx="0"/>
              </p:cNvCxnSpPr>
              <p:nvPr/>
            </p:nvCxnSpPr>
            <p:spPr>
              <a:xfrm>
                <a:off x="9258291" y="1181553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7840DFA1-195F-4215-8956-095BD264DF11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9996964" y="1649696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6802AF4-0688-4390-A92D-BAE892927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8767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B4319F-EEBC-461D-9375-97561CB3E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017" y="2332686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9280257-1E49-4CE0-8922-2320F184E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0062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23DCC-3C30-4872-892A-644DBAC471B5}"/>
                  </a:ext>
                </a:extLst>
              </p:cNvPr>
              <p:cNvSpPr/>
              <p:nvPr/>
            </p:nvSpPr>
            <p:spPr>
              <a:xfrm>
                <a:off x="7796887" y="2777153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DB7C73-5D06-4FDF-AA50-0D5DDDF1C144}"/>
                  </a:ext>
                </a:extLst>
              </p:cNvPr>
              <p:cNvSpPr/>
              <p:nvPr/>
            </p:nvSpPr>
            <p:spPr>
              <a:xfrm>
                <a:off x="9031634" y="277715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D011F6-4D0A-4F85-A28C-09292A5EF7B5}"/>
                  </a:ext>
                </a:extLst>
              </p:cNvPr>
              <p:cNvSpPr/>
              <p:nvPr/>
            </p:nvSpPr>
            <p:spPr>
              <a:xfrm>
                <a:off x="10302929" y="2784988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653AC7C-68CB-4DBC-873F-D2E218347CDF}"/>
                  </a:ext>
                </a:extLst>
              </p:cNvPr>
              <p:cNvSpPr/>
              <p:nvPr/>
            </p:nvSpPr>
            <p:spPr>
              <a:xfrm>
                <a:off x="9082561" y="193548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7D17F34-B521-41D7-88F8-002AD9A78370}"/>
                  </a:ext>
                </a:extLst>
              </p:cNvPr>
              <p:cNvSpPr/>
              <p:nvPr/>
            </p:nvSpPr>
            <p:spPr>
              <a:xfrm>
                <a:off x="7796887" y="1935484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704EEFB2-3C0B-4732-A00E-745707944501}"/>
                  </a:ext>
                </a:extLst>
              </p:cNvPr>
              <p:cNvCxnSpPr>
                <a:stCxn id="8" idx="2"/>
                <a:endCxn id="31" idx="0"/>
              </p:cNvCxnSpPr>
              <p:nvPr/>
            </p:nvCxnSpPr>
            <p:spPr>
              <a:xfrm flipH="1">
                <a:off x="9518767" y="1649696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5C2469E-6829-4EC3-8AF6-2D084AAFD0DD}"/>
                  </a:ext>
                </a:extLst>
              </p:cNvPr>
              <p:cNvCxnSpPr>
                <a:stCxn id="6" idx="2"/>
                <a:endCxn id="32" idx="0"/>
              </p:cNvCxnSpPr>
              <p:nvPr/>
            </p:nvCxnSpPr>
            <p:spPr>
              <a:xfrm flipH="1">
                <a:off x="8233093" y="1719554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89380EAC-A875-4FFB-9BAC-E2233C6D2555}"/>
                </a:ext>
              </a:extLst>
            </p:cNvPr>
            <p:cNvGrpSpPr/>
            <p:nvPr/>
          </p:nvGrpSpPr>
          <p:grpSpPr>
            <a:xfrm>
              <a:off x="9576153" y="4427226"/>
              <a:ext cx="2426739" cy="1594010"/>
              <a:chOff x="6941196" y="2946949"/>
              <a:chExt cx="4264090" cy="3069771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3B03A73-CCEB-4BFA-B4B5-1965FD5A1D96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45F9C0E-1DF4-41CF-852C-9791D11B3FE9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A12DB7F-B4C8-4A05-B420-51FF31189183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21F45B3-A6BB-4EC2-9975-FF6112522E61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70995F4-6A05-47A8-8277-9B239D9709CE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D5A1D62C-957F-4A30-B9E4-538CF3DDAB9F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90C2AD4-A99D-43B1-9CBD-B09404FCF451}"/>
                  </a:ext>
                </a:extLst>
              </p:cNvPr>
              <p:cNvCxnSpPr>
                <a:stCxn id="65" idx="2"/>
                <a:endCxn id="67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CC6EF3DB-2656-4114-94F1-358642E5405F}"/>
                  </a:ext>
                </a:extLst>
              </p:cNvPr>
              <p:cNvCxnSpPr>
                <a:cxnSpLocks/>
                <a:stCxn id="67" idx="2"/>
                <a:endCxn id="68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7A16D0A7-49D6-4F22-9E9A-693A10E12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2FD2707-02CB-49CD-BC08-6A51DD6B2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55BE1D2E-C80E-42DF-8806-136D7BFDE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F69C205-5515-4B6E-B568-EBF28C0A2822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7EABDC7-CEA0-4F21-961B-0EA12BBE4B11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D580607-1BA9-4205-8F3C-06F21F2913AC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B51D63F-99CE-4EE1-A35B-F6E879D32C09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84CB603-DC52-4A65-9554-45A0D7EC3F7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5551CA5F-CB9B-4EED-8F88-547103FED48E}"/>
                  </a:ext>
                </a:extLst>
              </p:cNvPr>
              <p:cNvCxnSpPr>
                <a:stCxn id="67" idx="2"/>
                <a:endCxn id="78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595773C5-92A7-4F90-9340-46A316D7C604}"/>
                  </a:ext>
                </a:extLst>
              </p:cNvPr>
              <p:cNvCxnSpPr>
                <a:stCxn id="66" idx="2"/>
                <a:endCxn id="79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EDC2BBC-DDD6-4BDB-A83C-FE86678DDA95}"/>
              </a:ext>
            </a:extLst>
          </p:cNvPr>
          <p:cNvCxnSpPr>
            <a:stCxn id="20" idx="2"/>
            <a:endCxn id="39" idx="0"/>
          </p:cNvCxnSpPr>
          <p:nvPr/>
        </p:nvCxnSpPr>
        <p:spPr>
          <a:xfrm>
            <a:off x="7836773" y="3578057"/>
            <a:ext cx="47205" cy="88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A7A763A-869E-43DD-8F0A-DA5A203A2C1A}"/>
              </a:ext>
            </a:extLst>
          </p:cNvPr>
          <p:cNvCxnSpPr>
            <a:stCxn id="21" idx="2"/>
            <a:endCxn id="39" idx="0"/>
          </p:cNvCxnSpPr>
          <p:nvPr/>
        </p:nvCxnSpPr>
        <p:spPr>
          <a:xfrm flipH="1">
            <a:off x="7883978" y="3578056"/>
            <a:ext cx="1187542" cy="88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A9942B4-7C37-476C-B53F-699CDDDA3BF7}"/>
              </a:ext>
            </a:extLst>
          </p:cNvPr>
          <p:cNvCxnSpPr>
            <a:cxnSpLocks/>
            <a:stCxn id="22" idx="2"/>
            <a:endCxn id="64" idx="0"/>
          </p:cNvCxnSpPr>
          <p:nvPr/>
        </p:nvCxnSpPr>
        <p:spPr>
          <a:xfrm>
            <a:off x="10342815" y="3585892"/>
            <a:ext cx="176120" cy="87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45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767158"/>
              </p:ext>
            </p:extLst>
          </p:nvPr>
        </p:nvGraphicFramePr>
        <p:xfrm>
          <a:off x="673360" y="1784217"/>
          <a:ext cx="540397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위에서 언급한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Transformation, Mesh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나누어서 만듦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Dynamic 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경우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프레임을 생성 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생성해야 하므로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나눔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BVH::BuildBVHAs2Layer(input,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244017"/>
              </p:ext>
            </p:extLst>
          </p:nvPr>
        </p:nvGraphicFramePr>
        <p:xfrm>
          <a:off x="6170647" y="1784218"/>
          <a:ext cx="5497288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002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189656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데이터를 가지고 있는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Transform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으로 만들어진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바뀌지 않는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만듦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7537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Static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86836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Skinned 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같은 변형되는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만들어질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4636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Dynamic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6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87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실제와 비슷한</a:t>
            </a:r>
            <a:r>
              <a:rPr lang="en-US" altLang="ko-KR" sz="2400" dirty="0"/>
              <a:t>, Ground Truth (reference image)</a:t>
            </a:r>
            <a:r>
              <a:rPr lang="ko-KR" altLang="en-US" sz="2400" dirty="0"/>
              <a:t>와 만들어진 이미지를 </a:t>
            </a:r>
            <a:r>
              <a:rPr lang="en-US" altLang="ko-KR" sz="2400" dirty="0"/>
              <a:t>IQA </a:t>
            </a:r>
            <a:r>
              <a:rPr lang="ko-KR" altLang="en-US" sz="2400" dirty="0"/>
              <a:t>기법을 사용하여 비교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Ground Truth</a:t>
            </a:r>
            <a:r>
              <a:rPr lang="ko-KR" altLang="en-US" sz="2000" dirty="0"/>
              <a:t>는 </a:t>
            </a:r>
            <a:r>
              <a:rPr lang="en-US" altLang="ko-KR" sz="2000" dirty="0"/>
              <a:t>Path-Tracing </a:t>
            </a:r>
            <a:r>
              <a:rPr lang="ko-KR" altLang="en-US" sz="2000" dirty="0"/>
              <a:t>기법으로 </a:t>
            </a:r>
            <a:r>
              <a:rPr lang="ko-KR" altLang="en-US" sz="2000" dirty="0" err="1"/>
              <a:t>몇만번</a:t>
            </a:r>
            <a:r>
              <a:rPr lang="ko-KR" altLang="en-US" sz="2000" dirty="0"/>
              <a:t> 이상의 샘플링을 사용하여 생성</a:t>
            </a:r>
            <a:endParaRPr lang="en-US" altLang="ko-KR" sz="2000" dirty="0"/>
          </a:p>
          <a:p>
            <a:pPr lvl="2">
              <a:lnSpc>
                <a:spcPct val="110000"/>
              </a:lnSpc>
            </a:pPr>
            <a:r>
              <a:rPr lang="en-US" altLang="ko-KR" sz="1600" dirty="0"/>
              <a:t>Uniform random sampling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일반적으로 </a:t>
            </a:r>
            <a:r>
              <a:rPr lang="en-US" altLang="ko-KR" sz="2400" dirty="0"/>
              <a:t>RMSE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MS-SSIM,</a:t>
            </a:r>
            <a:r>
              <a:rPr lang="ko-KR" altLang="en-US" sz="2000" dirty="0"/>
              <a:t> </a:t>
            </a:r>
            <a:r>
              <a:rPr lang="en-US" altLang="ko-KR" sz="2000" dirty="0"/>
              <a:t>SC-QI</a:t>
            </a:r>
            <a:r>
              <a:rPr lang="ko-KR" altLang="en-US" sz="2000" dirty="0"/>
              <a:t> 추천</a:t>
            </a:r>
            <a:r>
              <a:rPr lang="en-US" altLang="ko-KR" sz="2000" dirty="0"/>
              <a:t> [Whittle et al., 2017]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MLT, PT </a:t>
            </a:r>
            <a:r>
              <a:rPr lang="ko-KR" altLang="en-US" sz="2400" dirty="0"/>
              <a:t>등 여러 기법에 대한 판단 방법이 될 수 있음</a:t>
            </a:r>
            <a:endParaRPr lang="en-US" altLang="ko-KR" sz="24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A07D-4314-4168-8B3E-9FC843F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261DE-5029-4EE2-A7AD-10ED5057B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7"/>
          <a:stretch/>
        </p:blipFill>
        <p:spPr>
          <a:xfrm>
            <a:off x="6480743" y="2312492"/>
            <a:ext cx="5420228" cy="22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9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50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269027"/>
              </p:ext>
            </p:extLst>
          </p:nvPr>
        </p:nvGraphicFramePr>
        <p:xfrm>
          <a:off x="673360" y="1784217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115720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9B633540-8086-4F27-9436-CD552B050C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896787"/>
              </p:ext>
            </p:extLst>
          </p:nvPr>
        </p:nvGraphicFramePr>
        <p:xfrm>
          <a:off x="667140" y="3833546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MSSSIM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MS_SSIM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계열의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MS-SSIM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989B08D-87DC-4B09-8EF8-BEA4B58EA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903428"/>
              </p:ext>
            </p:extLst>
          </p:nvPr>
        </p:nvGraphicFramePr>
        <p:xfrm>
          <a:off x="6164427" y="3833547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GetMS_SSIM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501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3403"/>
          <a:stretch/>
        </p:blipFill>
        <p:spPr>
          <a:xfrm>
            <a:off x="746125" y="1844407"/>
            <a:ext cx="869949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7975" r="-9075" b="-4821"/>
          <a:stretch/>
        </p:blipFill>
        <p:spPr>
          <a:xfrm>
            <a:off x="749808" y="2967390"/>
            <a:ext cx="859536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3115604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  <a:p>
            <a:pPr marL="0" indent="0">
              <a:buNone/>
            </a:pPr>
            <a:r>
              <a:rPr lang="en-US" altLang="ko-KR" sz="1600" dirty="0"/>
              <a:t>C++ / MSVC, CUDA / NVCC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2400" r="3297" b="35558"/>
          <a:stretch/>
        </p:blipFill>
        <p:spPr>
          <a:xfrm>
            <a:off x="756108" y="5147722"/>
            <a:ext cx="866774" cy="780539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24954" y="5275985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  <a:p>
            <a:pPr marL="0" indent="0">
              <a:buNone/>
            </a:pPr>
            <a:r>
              <a:rPr lang="en-US" altLang="ko-KR" sz="1600" dirty="0"/>
              <a:t>C# / burst, MBE runtime</a:t>
            </a:r>
          </a:p>
        </p:txBody>
      </p:sp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" b="6058"/>
          <a:stretch/>
        </p:blipFill>
        <p:spPr>
          <a:xfrm>
            <a:off x="749808" y="4286329"/>
            <a:ext cx="866267" cy="516963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4189189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/>
              <a:t>NVidia </a:t>
            </a:r>
            <a:r>
              <a:rPr lang="en-US" altLang="ko-KR" sz="1600" dirty="0"/>
              <a:t>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환경 설계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에디터에서 실행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바닐라</a:t>
            </a:r>
            <a:r>
              <a:rPr lang="en-US" altLang="ko-KR" sz="2400" dirty="0"/>
              <a:t> Vs Ray Tracing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Unity</a:t>
            </a:r>
            <a:r>
              <a:rPr lang="ko-KR" altLang="en-US" sz="2000" dirty="0"/>
              <a:t> 바닐라 렌더링 결과 </a:t>
            </a:r>
            <a:r>
              <a:rPr lang="en-US" altLang="ko-KR" sz="2000" dirty="0"/>
              <a:t>vs </a:t>
            </a:r>
            <a:r>
              <a:rPr lang="ko-KR" altLang="en-US" sz="2000" dirty="0"/>
              <a:t>광선 추적 렌더링 결과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동영상 또한 동시에 비교하는 방식으로 구성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미리 만들어진 동영상 재생</a:t>
            </a:r>
            <a:endParaRPr lang="en-US" altLang="ko-KR" sz="2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1028" name="Picture 4" descr="ray tracing vs rasterization 이미지 검색결과">
            <a:extLst>
              <a:ext uri="{FF2B5EF4-FFF2-40B4-BE49-F238E27FC236}">
                <a16:creationId xmlns:a16="http://schemas.microsoft.com/office/drawing/2014/main" id="{B430F7C0-776C-45B3-B21E-C9A412065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92" y="1769646"/>
            <a:ext cx="2959359" cy="4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69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55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20236"/>
              </p:ext>
            </p:extLst>
          </p:nvPr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72520"/>
              </p:ext>
            </p:extLst>
          </p:nvPr>
        </p:nvGraphicFramePr>
        <p:xfrm>
          <a:off x="5494502" y="4797718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75818"/>
              </p:ext>
            </p:extLst>
          </p:nvPr>
        </p:nvGraphicFramePr>
        <p:xfrm>
          <a:off x="6475703" y="3855553"/>
          <a:ext cx="15298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71898"/>
              </p:ext>
            </p:extLst>
          </p:nvPr>
        </p:nvGraphicFramePr>
        <p:xfrm>
          <a:off x="5611183" y="3333360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53658"/>
              </p:ext>
            </p:extLst>
          </p:nvPr>
        </p:nvGraphicFramePr>
        <p:xfrm>
          <a:off x="5072519" y="2875319"/>
          <a:ext cx="880488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97549"/>
              </p:ext>
            </p:extLst>
          </p:nvPr>
        </p:nvGraphicFramePr>
        <p:xfrm>
          <a:off x="4203948" y="2584209"/>
          <a:ext cx="799754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17304"/>
              </p:ext>
            </p:extLst>
          </p:nvPr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46886"/>
              </p:ext>
            </p:extLst>
          </p:nvPr>
        </p:nvGraphicFramePr>
        <p:xfrm>
          <a:off x="7168047" y="2923590"/>
          <a:ext cx="902510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017"/>
              </p:ext>
            </p:extLst>
          </p:nvPr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17720"/>
              </p:ext>
            </p:extLst>
          </p:nvPr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97757"/>
              </p:ext>
            </p:extLst>
          </p:nvPr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55520"/>
              </p:ext>
            </p:extLst>
          </p:nvPr>
        </p:nvGraphicFramePr>
        <p:xfrm>
          <a:off x="4803678" y="4257266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27" name="표 74">
            <a:extLst>
              <a:ext uri="{FF2B5EF4-FFF2-40B4-BE49-F238E27FC236}">
                <a16:creationId xmlns:a16="http://schemas.microsoft.com/office/drawing/2014/main" id="{C47CD991-DE39-4A71-9F36-950B87F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029739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 </a:t>
            </a:r>
            <a:r>
              <a:rPr lang="en-US" altLang="ko-KR" dirty="0"/>
              <a:t>: 60%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/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89385"/>
              </p:ext>
            </p:extLst>
          </p:nvPr>
        </p:nvGraphicFramePr>
        <p:xfrm>
          <a:off x="5494502" y="4797718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516360"/>
              </p:ext>
            </p:extLst>
          </p:nvPr>
        </p:nvGraphicFramePr>
        <p:xfrm>
          <a:off x="6475703" y="3855553"/>
          <a:ext cx="15298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048102"/>
              </p:ext>
            </p:extLst>
          </p:nvPr>
        </p:nvGraphicFramePr>
        <p:xfrm>
          <a:off x="5611183" y="3333360"/>
          <a:ext cx="1444592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</a:p>
                    <a:p>
                      <a:pPr algn="ctr"/>
                      <a:r>
                        <a:rPr lang="en-US" altLang="ko-KR" sz="1050" b="0" dirty="0"/>
                        <a:t>70%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20105"/>
              </p:ext>
            </p:extLst>
          </p:nvPr>
        </p:nvGraphicFramePr>
        <p:xfrm>
          <a:off x="5072519" y="2875319"/>
          <a:ext cx="88048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</a:p>
                    <a:p>
                      <a:pPr algn="ctr"/>
                      <a:r>
                        <a:rPr lang="en-US" altLang="ko-KR" sz="1050" b="0" dirty="0"/>
                        <a:t>80%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12397"/>
              </p:ext>
            </p:extLst>
          </p:nvPr>
        </p:nvGraphicFramePr>
        <p:xfrm>
          <a:off x="4203948" y="2584209"/>
          <a:ext cx="799754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3" name="표 74">
            <a:extLst>
              <a:ext uri="{FF2B5EF4-FFF2-40B4-BE49-F238E27FC236}">
                <a16:creationId xmlns:a16="http://schemas.microsoft.com/office/drawing/2014/main" id="{F68FE2B5-5198-4165-8F44-320BC331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217946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/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63109"/>
              </p:ext>
            </p:extLst>
          </p:nvPr>
        </p:nvGraphicFramePr>
        <p:xfrm>
          <a:off x="7168047" y="2923590"/>
          <a:ext cx="902510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/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/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/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56155"/>
              </p:ext>
            </p:extLst>
          </p:nvPr>
        </p:nvGraphicFramePr>
        <p:xfrm>
          <a:off x="4803678" y="4257266"/>
          <a:ext cx="1529801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A66C04-B97D-4722-8F25-E3710DE8C17A}"/>
              </a:ext>
            </a:extLst>
          </p:cNvPr>
          <p:cNvSpPr txBox="1"/>
          <p:nvPr/>
        </p:nvSpPr>
        <p:spPr>
          <a:xfrm>
            <a:off x="726910" y="4999994"/>
            <a:ext cx="4495088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integration test</a:t>
            </a:r>
            <a:r>
              <a:rPr lang="ko-KR" altLang="en-US" sz="1600" dirty="0"/>
              <a:t>는 진행되지 않음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미만</a:t>
            </a:r>
            <a:r>
              <a:rPr lang="en-US" altLang="ko-KR" sz="1600" dirty="0"/>
              <a:t>: </a:t>
            </a:r>
            <a:r>
              <a:rPr lang="ko-KR" altLang="en-US" sz="1600" dirty="0"/>
              <a:t>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</a:t>
            </a:r>
            <a:r>
              <a:rPr lang="ko-KR" altLang="en-US" sz="1600" dirty="0"/>
              <a:t> </a:t>
            </a:r>
            <a:r>
              <a:rPr lang="en-US" altLang="ko-KR" sz="1600" dirty="0"/>
              <a:t>/</a:t>
            </a:r>
            <a:r>
              <a:rPr lang="ko-KR" altLang="en-US" sz="1600" dirty="0"/>
              <a:t> 검증 단계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90%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 </a:t>
            </a:r>
            <a:r>
              <a:rPr lang="ko-KR" altLang="en-US" sz="1600" dirty="0"/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291790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800" dirty="0">
                <a:hlinkClick r:id="rId3"/>
              </a:rPr>
              <a:t>이영진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김중한</a:t>
            </a:r>
            <a:r>
              <a:rPr lang="en-US" altLang="ko-KR" sz="800" dirty="0">
                <a:hlinkClick r:id="rId3"/>
              </a:rPr>
              <a:t>, Unity Technologies: </a:t>
            </a:r>
            <a:r>
              <a:rPr lang="ko-KR" altLang="en-US" sz="800" dirty="0">
                <a:hlinkClick r:id="rId3"/>
              </a:rPr>
              <a:t>게임 제작에도 족보가 있다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삼성증권</a:t>
            </a:r>
            <a:r>
              <a:rPr lang="en-US" altLang="ko-KR" sz="800" dirty="0">
                <a:hlinkClick r:id="rId3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 err="1">
                <a:hlinkClick r:id="rId4"/>
              </a:rPr>
              <a:t>Tianliang</a:t>
            </a:r>
            <a:r>
              <a:rPr lang="en-US" altLang="ko-KR" sz="800" dirty="0">
                <a:hlinkClick r:id="rId4"/>
              </a:rPr>
              <a:t> Ning, DirectX Ray Tracing in Unity 2019.3, </a:t>
            </a:r>
            <a:r>
              <a:rPr lang="en-US" altLang="ko-KR" sz="800" dirty="0" err="1">
                <a:hlinkClick r:id="rId4"/>
              </a:rPr>
              <a:t>Siggraph</a:t>
            </a:r>
            <a:r>
              <a:rPr lang="en-US" altLang="ko-KR" sz="800" dirty="0">
                <a:hlinkClick r:id="rId4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5"/>
              </a:rPr>
              <a:t>Mono, Interop with Native Libraries, 2005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David B. Kirk, Wen-</a:t>
            </a:r>
            <a:r>
              <a:rPr lang="en-US" altLang="ko-KR" sz="800" dirty="0" err="1"/>
              <a:t>mei</a:t>
            </a:r>
            <a:r>
              <a:rPr lang="en-US" altLang="ko-KR" sz="800" dirty="0"/>
              <a:t> </a:t>
            </a:r>
            <a:r>
              <a:rPr lang="en-US" altLang="ko-KR" sz="800" dirty="0" err="1"/>
              <a:t>W.Hwu</a:t>
            </a:r>
            <a:r>
              <a:rPr lang="en-US" altLang="ko-KR" sz="800" dirty="0"/>
              <a:t>, </a:t>
            </a:r>
            <a:r>
              <a:rPr lang="ko-KR" altLang="en-US" sz="800" dirty="0" err="1"/>
              <a:t>하순회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 err="1"/>
              <a:t>김크리스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이영민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대규모 병렬 프로세서 프로그래밍</a:t>
            </a:r>
            <a:r>
              <a:rPr lang="en-US" altLang="ko-KR" sz="800" dirty="0"/>
              <a:t>, </a:t>
            </a:r>
            <a:r>
              <a:rPr lang="en-US" altLang="ko-KR" sz="800" dirty="0" err="1"/>
              <a:t>Bj</a:t>
            </a:r>
            <a:r>
              <a:rPr lang="en-US" altLang="ko-KR" sz="800" dirty="0"/>
              <a:t> </a:t>
            </a:r>
            <a:r>
              <a:rPr lang="ko-KR" altLang="en-US" sz="800" dirty="0" err="1"/>
              <a:t>퍼블릭</a:t>
            </a:r>
            <a:r>
              <a:rPr lang="en-US" altLang="ko-KR" sz="80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Jason Sanders, Edward </a:t>
            </a:r>
            <a:r>
              <a:rPr lang="en-US" altLang="ko-KR" sz="800" dirty="0" err="1"/>
              <a:t>Kandrot</a:t>
            </a:r>
            <a:r>
              <a:rPr lang="en-US" altLang="ko-KR" sz="80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6"/>
              </a:rPr>
              <a:t>Roger Allen, Accelerated Ray Tracing in One Weekend in CUDA, NVidia, 2018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Haines (Editor), Tomas </a:t>
            </a:r>
            <a:r>
              <a:rPr lang="en-US" altLang="ko-KR" sz="800" dirty="0" err="1"/>
              <a:t>Akenine-Möller</a:t>
            </a:r>
            <a:r>
              <a:rPr lang="en-US" altLang="ko-KR" sz="80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C. Lauterbach, M. Garland, S. Sengupta, D. </a:t>
            </a:r>
            <a:r>
              <a:rPr lang="en-US" altLang="ko-KR" sz="800" dirty="0" err="1"/>
              <a:t>Luebke</a:t>
            </a:r>
            <a:r>
              <a:rPr lang="en-US" altLang="ko-KR" sz="800" dirty="0"/>
              <a:t>, D. </a:t>
            </a:r>
            <a:r>
              <a:rPr lang="en-US" altLang="ko-KR" sz="800" dirty="0" err="1"/>
              <a:t>Manocha</a:t>
            </a:r>
            <a:r>
              <a:rPr lang="en-US" altLang="ko-KR" sz="80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</a:t>
            </a:r>
            <a:r>
              <a:rPr lang="en-US" altLang="ko-KR" sz="800" dirty="0" err="1"/>
              <a:t>Veach</a:t>
            </a:r>
            <a:r>
              <a:rPr lang="en-US" altLang="ko-KR" sz="800" dirty="0"/>
              <a:t>, Leonida  J. </a:t>
            </a:r>
            <a:r>
              <a:rPr lang="en-US" altLang="ko-KR" sz="800" dirty="0" err="1"/>
              <a:t>Guibas</a:t>
            </a:r>
            <a:r>
              <a:rPr lang="en-US" altLang="ko-KR" sz="80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P. </a:t>
            </a:r>
            <a:r>
              <a:rPr lang="en-US" altLang="ko-KR" sz="800" dirty="0" err="1"/>
              <a:t>Lafortune</a:t>
            </a:r>
            <a:r>
              <a:rPr lang="en-US" altLang="ko-KR" sz="80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7"/>
              </a:rPr>
              <a:t>Peter Shirley, Ray Tracing in One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8"/>
              </a:rPr>
              <a:t>Peter Shirley, Ray Tracing in The Next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9"/>
              </a:rPr>
              <a:t>Peter Shirley, Ray Tracing in The Rest of Your Life,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Joss Whittle, Mark W. Jones, </a:t>
            </a:r>
            <a:r>
              <a:rPr lang="en-US" altLang="ko-KR" sz="800" dirty="0" err="1"/>
              <a:t>Rafał</a:t>
            </a:r>
            <a:r>
              <a:rPr lang="en-US" altLang="ko-KR" sz="800" dirty="0"/>
              <a:t> </a:t>
            </a:r>
            <a:r>
              <a:rPr lang="en-US" altLang="ko-KR" sz="800" dirty="0" err="1"/>
              <a:t>Mantiuk</a:t>
            </a:r>
            <a:r>
              <a:rPr lang="en-US" altLang="ko-KR" sz="800" dirty="0"/>
              <a:t>, Analysis of reported error in Monte Carlo rendered images, The Visual Computer, pp. 705-713, 2017</a:t>
            </a:r>
            <a:endParaRPr lang="en-US" altLang="ko-KR" sz="900" dirty="0"/>
          </a:p>
          <a:p>
            <a:pPr>
              <a:lnSpc>
                <a:spcPct val="120000"/>
              </a:lnSpc>
            </a:pPr>
            <a:r>
              <a:rPr lang="en-US" altLang="ko-KR" sz="1050" dirty="0"/>
              <a:t>Miscellaneous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Morgan McGuire, Computer Graphics Archive, July 2017 (https://casual-effects.com/data)</a:t>
            </a:r>
          </a:p>
          <a:p>
            <a:pPr lvl="1">
              <a:lnSpc>
                <a:spcPct val="120000"/>
              </a:lnSpc>
            </a:pPr>
            <a:endParaRPr lang="ko-KR" altLang="en-US" sz="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16724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1761"/>
              </p:ext>
            </p:extLst>
          </p:nvPr>
        </p:nvGraphicFramePr>
        <p:xfrm>
          <a:off x="1371859" y="2252530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변환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쉐이더들을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70259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035607" y="2763679"/>
            <a:ext cx="1039329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34339" y="4320330"/>
            <a:ext cx="1694642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Image 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93" y="4974237"/>
            <a:ext cx="1099801" cy="1099801"/>
          </a:xfrm>
          <a:prstGeom prst="rect">
            <a:avLst/>
          </a:prstGeom>
        </p:spPr>
      </p:pic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99162"/>
              </p:ext>
            </p:extLst>
          </p:nvPr>
        </p:nvGraphicFramePr>
        <p:xfrm>
          <a:off x="1371859" y="4974237"/>
          <a:ext cx="2333366" cy="114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1408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165" idx="3"/>
          </p:cNvCxnSpPr>
          <p:nvPr/>
        </p:nvCxnSpPr>
        <p:spPr>
          <a:xfrm rot="10800000" flipV="1">
            <a:off x="3705226" y="5307263"/>
            <a:ext cx="2762249" cy="237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4696049" y="501954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reference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63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AB2C45-2A5B-4AF2-9EFE-73CA50FA8A40}"/>
              </a:ext>
            </a:extLst>
          </p:cNvPr>
          <p:cNvGrpSpPr/>
          <p:nvPr/>
        </p:nvGrpSpPr>
        <p:grpSpPr>
          <a:xfrm>
            <a:off x="3428649" y="3453798"/>
            <a:ext cx="320157" cy="322212"/>
            <a:chOff x="3044649" y="4404741"/>
            <a:chExt cx="320157" cy="322212"/>
          </a:xfrm>
        </p:grpSpPr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DEA46098-3C47-4FA0-B191-269139099D7C}"/>
                </a:ext>
              </a:extLst>
            </p:cNvPr>
            <p:cNvSpPr/>
            <p:nvPr/>
          </p:nvSpPr>
          <p:spPr>
            <a:xfrm>
              <a:off x="3055234" y="4404741"/>
              <a:ext cx="294115" cy="17911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1DA0DF7-1AF7-431C-8279-3542D77E2F32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9" y="4576620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221CAC8-5CF6-45C8-905C-EC59F526FDE7}"/>
                </a:ext>
              </a:extLst>
            </p:cNvPr>
            <p:cNvCxnSpPr>
              <a:cxnSpLocks/>
            </p:cNvCxnSpPr>
            <p:nvPr/>
          </p:nvCxnSpPr>
          <p:spPr>
            <a:xfrm>
              <a:off x="3357287" y="4496082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7BE46EC-ED6A-45CC-A3C8-CC84C5CFC97B}"/>
                </a:ext>
              </a:extLst>
            </p:cNvPr>
            <p:cNvCxnSpPr>
              <a:cxnSpLocks/>
            </p:cNvCxnSpPr>
            <p:nvPr/>
          </p:nvCxnSpPr>
          <p:spPr>
            <a:xfrm>
              <a:off x="3047295" y="4493396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BA27D83-07D5-40E3-B3BE-FDC901668A91}"/>
                </a:ext>
              </a:extLst>
            </p:cNvPr>
            <p:cNvCxnSpPr>
              <a:cxnSpLocks/>
            </p:cNvCxnSpPr>
            <p:nvPr/>
          </p:nvCxnSpPr>
          <p:spPr>
            <a:xfrm>
              <a:off x="3044649" y="4635671"/>
              <a:ext cx="160066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BD211DE-1174-4A46-B1BA-F0F926C1D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423" y="4635671"/>
              <a:ext cx="165383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054B518-DEF0-45E7-BB75-FA91D5EE3ECF}"/>
              </a:ext>
            </a:extLst>
          </p:cNvPr>
          <p:cNvGrpSpPr/>
          <p:nvPr/>
        </p:nvGrpSpPr>
        <p:grpSpPr>
          <a:xfrm>
            <a:off x="2969193" y="3430506"/>
            <a:ext cx="411297" cy="387465"/>
            <a:chOff x="1347787" y="3506515"/>
            <a:chExt cx="766764" cy="70353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DDD3580-1708-4797-AB2D-FCB3FAFB679A}"/>
                </a:ext>
              </a:extLst>
            </p:cNvPr>
            <p:cNvSpPr/>
            <p:nvPr/>
          </p:nvSpPr>
          <p:spPr>
            <a:xfrm>
              <a:off x="1581937" y="3711303"/>
              <a:ext cx="304013" cy="2939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4D7D4A2-8614-46A6-B7FF-0AE83412F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D148FB-8796-44A8-8279-700CEEE8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925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F3BB70B-F5B1-4080-AB51-29AE8ACC5B99}"/>
                </a:ext>
              </a:extLst>
            </p:cNvPr>
            <p:cNvCxnSpPr>
              <a:cxnSpLocks/>
            </p:cNvCxnSpPr>
            <p:nvPr/>
          </p:nvCxnSpPr>
          <p:spPr>
            <a:xfrm>
              <a:off x="1938338" y="3865018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7AC88A1-95F4-4E38-BE60-133D1C73163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787" y="3863703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36C731F-AFC5-457C-9DA4-0DC555B67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3506515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73C0222-3FAF-45DB-8FD8-170517E1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4057651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F2CFCF-B160-4472-92D0-95A6BE4E2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1925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DD74F9-3CB3-4951-AD40-8C4CE6A2E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5950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A6C65-5700-4351-AF4B-4A90CC819C89}"/>
              </a:ext>
            </a:extLst>
          </p:cNvPr>
          <p:cNvGrpSpPr/>
          <p:nvPr/>
        </p:nvGrpSpPr>
        <p:grpSpPr>
          <a:xfrm>
            <a:off x="3208240" y="3824794"/>
            <a:ext cx="381726" cy="364527"/>
            <a:chOff x="3601351" y="4410925"/>
            <a:chExt cx="381726" cy="364527"/>
          </a:xfrm>
        </p:grpSpPr>
        <p:sp>
          <p:nvSpPr>
            <p:cNvPr id="63" name="순서도: 판단 62">
              <a:extLst>
                <a:ext uri="{FF2B5EF4-FFF2-40B4-BE49-F238E27FC236}">
                  <a16:creationId xmlns:a16="http://schemas.microsoft.com/office/drawing/2014/main" id="{9E528FEA-2B1D-4E40-B3D6-D7B8D64E0AB8}"/>
                </a:ext>
              </a:extLst>
            </p:cNvPr>
            <p:cNvSpPr/>
            <p:nvPr/>
          </p:nvSpPr>
          <p:spPr>
            <a:xfrm>
              <a:off x="3606740" y="4410925"/>
              <a:ext cx="149727" cy="110170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BDB9E8F-00C0-4D4F-93A8-EA94557F2975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90" y="451664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645FAF0-74F2-4C28-A928-32F09008F967}"/>
                </a:ext>
              </a:extLst>
            </p:cNvPr>
            <p:cNvCxnSpPr>
              <a:cxnSpLocks/>
            </p:cNvCxnSpPr>
            <p:nvPr/>
          </p:nvCxnSpPr>
          <p:spPr>
            <a:xfrm>
              <a:off x="3760507" y="4467107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E532162-A32F-4C43-98EC-B68BFD5CA76B}"/>
                </a:ext>
              </a:extLst>
            </p:cNvPr>
            <p:cNvCxnSpPr>
              <a:cxnSpLocks/>
            </p:cNvCxnSpPr>
            <p:nvPr/>
          </p:nvCxnSpPr>
          <p:spPr>
            <a:xfrm>
              <a:off x="3602698" y="446545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7BFE77F-A888-42BF-91FF-70C36D230AF1}"/>
                </a:ext>
              </a:extLst>
            </p:cNvPr>
            <p:cNvCxnSpPr>
              <a:cxnSpLocks/>
            </p:cNvCxnSpPr>
            <p:nvPr/>
          </p:nvCxnSpPr>
          <p:spPr>
            <a:xfrm>
              <a:off x="3601351" y="4552966"/>
              <a:ext cx="81486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F534B81-9048-4352-A854-CA841E3452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143" y="4552966"/>
              <a:ext cx="84192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순서도: 판단 71">
              <a:extLst>
                <a:ext uri="{FF2B5EF4-FFF2-40B4-BE49-F238E27FC236}">
                  <a16:creationId xmlns:a16="http://schemas.microsoft.com/office/drawing/2014/main" id="{5CE12017-6BAB-464B-97B3-6B5ABD0B1251}"/>
                </a:ext>
              </a:extLst>
            </p:cNvPr>
            <p:cNvSpPr/>
            <p:nvPr/>
          </p:nvSpPr>
          <p:spPr>
            <a:xfrm>
              <a:off x="3831382" y="4420548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11B582-8EBD-4BD9-AD5A-7C3EFF8EB1D0}"/>
                </a:ext>
              </a:extLst>
            </p:cNvPr>
            <p:cNvCxnSpPr>
              <a:cxnSpLocks/>
            </p:cNvCxnSpPr>
            <p:nvPr/>
          </p:nvCxnSpPr>
          <p:spPr>
            <a:xfrm>
              <a:off x="3903333" y="4515207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C615841-706F-4ECC-BA10-40DEB1E4D818}"/>
                </a:ext>
              </a:extLst>
            </p:cNvPr>
            <p:cNvCxnSpPr>
              <a:cxnSpLocks/>
            </p:cNvCxnSpPr>
            <p:nvPr/>
          </p:nvCxnSpPr>
          <p:spPr>
            <a:xfrm>
              <a:off x="3979393" y="4470852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8D20972-7ACB-4EDF-8BD7-E8A9C4B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27492" y="4469373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E4A9A51-C95E-4F1D-BE9A-3DC5257CB8E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195" y="4547728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8134FA-40B6-4111-AC03-884358D7B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037" y="4547728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판단 84">
              <a:extLst>
                <a:ext uri="{FF2B5EF4-FFF2-40B4-BE49-F238E27FC236}">
                  <a16:creationId xmlns:a16="http://schemas.microsoft.com/office/drawing/2014/main" id="{BA88BABB-89EC-4DE6-B523-4EEA81EC2570}"/>
                </a:ext>
              </a:extLst>
            </p:cNvPr>
            <p:cNvSpPr/>
            <p:nvPr/>
          </p:nvSpPr>
          <p:spPr>
            <a:xfrm>
              <a:off x="3723101" y="4598000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BBCAA46-F602-4DE8-BA7D-5AA1C4E4F4AE}"/>
                </a:ext>
              </a:extLst>
            </p:cNvPr>
            <p:cNvCxnSpPr>
              <a:cxnSpLocks/>
            </p:cNvCxnSpPr>
            <p:nvPr/>
          </p:nvCxnSpPr>
          <p:spPr>
            <a:xfrm>
              <a:off x="3795052" y="4692659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28D566C-A3A6-47D8-8E06-F401FB5ED144}"/>
                </a:ext>
              </a:extLst>
            </p:cNvPr>
            <p:cNvCxnSpPr>
              <a:cxnSpLocks/>
            </p:cNvCxnSpPr>
            <p:nvPr/>
          </p:nvCxnSpPr>
          <p:spPr>
            <a:xfrm>
              <a:off x="3871112" y="4648304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C889F6B-1AD9-4533-97B5-EFF07780C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19211" y="4646825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1F7C44E-49AB-4EB9-9F91-96EAD899F906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14" y="4725180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824B8C28-914F-4B16-844D-1AAF7B055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3756" y="4725180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표 66">
            <a:extLst>
              <a:ext uri="{FF2B5EF4-FFF2-40B4-BE49-F238E27FC236}">
                <a16:creationId xmlns:a16="http://schemas.microsoft.com/office/drawing/2014/main" id="{57182A1C-66D4-49C3-A2E9-C7F50960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42841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64</a:t>
            </a:fld>
            <a:endParaRPr lang="ko-KR" altLang="en-US"/>
          </a:p>
        </p:txBody>
      </p:sp>
      <p:graphicFrame>
        <p:nvGraphicFramePr>
          <p:cNvPr id="70" name="표 74">
            <a:extLst>
              <a:ext uri="{FF2B5EF4-FFF2-40B4-BE49-F238E27FC236}">
                <a16:creationId xmlns:a16="http://schemas.microsoft.com/office/drawing/2014/main" id="{5835D9F2-842A-45BF-AF3E-D76F0EA87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62670"/>
              </p:ext>
            </p:extLst>
          </p:nvPr>
        </p:nvGraphicFramePr>
        <p:xfrm>
          <a:off x="1612736" y="2820295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1" name="표 74">
            <a:extLst>
              <a:ext uri="{FF2B5EF4-FFF2-40B4-BE49-F238E27FC236}">
                <a16:creationId xmlns:a16="http://schemas.microsoft.com/office/drawing/2014/main" id="{BCF3C5BB-B043-4711-8F87-B4FF27178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75884"/>
              </p:ext>
            </p:extLst>
          </p:nvPr>
        </p:nvGraphicFramePr>
        <p:xfrm>
          <a:off x="1612736" y="4499068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6" name="표 74">
            <a:extLst>
              <a:ext uri="{FF2B5EF4-FFF2-40B4-BE49-F238E27FC236}">
                <a16:creationId xmlns:a16="http://schemas.microsoft.com/office/drawing/2014/main" id="{78560E49-D89A-4F53-97D5-88366EE10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8302"/>
              </p:ext>
            </p:extLst>
          </p:nvPr>
        </p:nvGraphicFramePr>
        <p:xfrm>
          <a:off x="4460033" y="3216518"/>
          <a:ext cx="6727372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Skinning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처리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0" name="표 74">
            <a:extLst>
              <a:ext uri="{FF2B5EF4-FFF2-40B4-BE49-F238E27FC236}">
                <a16:creationId xmlns:a16="http://schemas.microsoft.com/office/drawing/2014/main" id="{A0304862-7438-4772-A8C0-A84BF2E4A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5053"/>
              </p:ext>
            </p:extLst>
          </p:nvPr>
        </p:nvGraphicFramePr>
        <p:xfrm>
          <a:off x="4460032" y="3823570"/>
          <a:ext cx="6727372" cy="36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BVH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5" name="표 74">
            <a:extLst>
              <a:ext uri="{FF2B5EF4-FFF2-40B4-BE49-F238E27FC236}">
                <a16:creationId xmlns:a16="http://schemas.microsoft.com/office/drawing/2014/main" id="{1BF588DF-A244-41BD-AEC1-7EB1CF0C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78303"/>
              </p:ext>
            </p:extLst>
          </p:nvPr>
        </p:nvGraphicFramePr>
        <p:xfrm>
          <a:off x="8033656" y="505284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Path-Tracing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6" name="표 74">
            <a:extLst>
              <a:ext uri="{FF2B5EF4-FFF2-40B4-BE49-F238E27FC236}">
                <a16:creationId xmlns:a16="http://schemas.microsoft.com/office/drawing/2014/main" id="{A43D59F6-1811-4DC4-A167-FE2F94F93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73581"/>
              </p:ext>
            </p:extLst>
          </p:nvPr>
        </p:nvGraphicFramePr>
        <p:xfrm>
          <a:off x="8033656" y="444116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MLT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7" name="표 74">
            <a:extLst>
              <a:ext uri="{FF2B5EF4-FFF2-40B4-BE49-F238E27FC236}">
                <a16:creationId xmlns:a16="http://schemas.microsoft.com/office/drawing/2014/main" id="{6B53D69B-9ECB-4DC3-A985-345463C56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00233"/>
              </p:ext>
            </p:extLst>
          </p:nvPr>
        </p:nvGraphicFramePr>
        <p:xfrm>
          <a:off x="4451623" y="4443249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IQA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8" name="표 74">
            <a:extLst>
              <a:ext uri="{FF2B5EF4-FFF2-40B4-BE49-F238E27FC236}">
                <a16:creationId xmlns:a16="http://schemas.microsoft.com/office/drawing/2014/main" id="{2DEB0E6D-0279-49DC-8FA6-90417192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62647"/>
              </p:ext>
            </p:extLst>
          </p:nvPr>
        </p:nvGraphicFramePr>
        <p:xfrm>
          <a:off x="4460033" y="2545505"/>
          <a:ext cx="315374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입력 데이터 처리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83" name="표 74">
            <a:extLst>
              <a:ext uri="{FF2B5EF4-FFF2-40B4-BE49-F238E27FC236}">
                <a16:creationId xmlns:a16="http://schemas.microsoft.com/office/drawing/2014/main" id="{52D2FE02-F62B-4C96-970A-3F1FD609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55989"/>
              </p:ext>
            </p:extLst>
          </p:nvPr>
        </p:nvGraphicFramePr>
        <p:xfrm>
          <a:off x="6892988" y="3343343"/>
          <a:ext cx="1861459" cy="220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4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2018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수치 계산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Foundation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광선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물체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인터섹션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, etc..)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89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수치 계산 </a:t>
            </a:r>
            <a:r>
              <a:rPr lang="en-US" altLang="ko-KR" dirty="0"/>
              <a:t>Foundation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쿼터니온</a:t>
            </a:r>
            <a:r>
              <a:rPr lang="en-US" altLang="ko-KR" dirty="0"/>
              <a:t>, </a:t>
            </a:r>
            <a:r>
              <a:rPr lang="ko-KR" altLang="en-US" dirty="0"/>
              <a:t>행렬 계산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광선</a:t>
            </a:r>
            <a:r>
              <a:rPr lang="en-US" altLang="ko-KR" dirty="0"/>
              <a:t>-</a:t>
            </a:r>
            <a:r>
              <a:rPr lang="ko-KR" altLang="en-US" dirty="0"/>
              <a:t>물체 </a:t>
            </a:r>
            <a:r>
              <a:rPr lang="en-US" altLang="ko-KR" dirty="0"/>
              <a:t>Intersection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Ray vs </a:t>
            </a:r>
            <a:r>
              <a:rPr lang="en-US" altLang="ko-KR" dirty="0" err="1"/>
              <a:t>Bouding</a:t>
            </a:r>
            <a:r>
              <a:rPr lang="en-US" altLang="ko-KR" dirty="0"/>
              <a:t> Box, Triangle, ..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</p:txBody>
      </p:sp>
      <p:pic>
        <p:nvPicPr>
          <p:cNvPr id="3074" name="Picture 2" descr="ray shape intersection 이미지 검색결과">
            <a:extLst>
              <a:ext uri="{FF2B5EF4-FFF2-40B4-BE49-F238E27FC236}">
                <a16:creationId xmlns:a16="http://schemas.microsoft.com/office/drawing/2014/main" id="{2971F57D-9D48-42C2-81D4-2E38A322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3186"/>
            <a:ext cx="48387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D4F38-A443-43DD-B68E-D4D6B60C195F}"/>
              </a:ext>
            </a:extLst>
          </p:cNvPr>
          <p:cNvSpPr txBox="1"/>
          <p:nvPr/>
        </p:nvSpPr>
        <p:spPr>
          <a:xfrm>
            <a:off x="838200" y="5816182"/>
            <a:ext cx="483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Ray-Shape Intersection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85349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567290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700151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65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22578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917893"/>
              </p:ext>
            </p:extLst>
          </p:nvPr>
        </p:nvGraphicFramePr>
        <p:xfrm>
          <a:off x="838200" y="3391986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DB98350-D6C9-47C6-A29F-CE54A0B9B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04171"/>
              </p:ext>
            </p:extLst>
          </p:nvPr>
        </p:nvGraphicFramePr>
        <p:xfrm>
          <a:off x="838200" y="489641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정보 저장 중지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96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30004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457777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851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PT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2AAF723-0BC7-47F0-A733-C2D4246EB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660794"/>
              </p:ext>
            </p:extLst>
          </p:nvPr>
        </p:nvGraphicFramePr>
        <p:xfrm>
          <a:off x="838200" y="152275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C4428D6-B90A-4456-BB73-09373A3D7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960554"/>
              </p:ext>
            </p:extLst>
          </p:nvPr>
        </p:nvGraphicFramePr>
        <p:xfrm>
          <a:off x="838200" y="3045403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A6C9CADD-0B0C-4996-8066-77CD35429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17559"/>
              </p:ext>
            </p:extLst>
          </p:nvPr>
        </p:nvGraphicFramePr>
        <p:xfrm>
          <a:off x="838200" y="4568055"/>
          <a:ext cx="10588691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객체를 가지고 반환한 표면에 대한 정보를 통해 광선 방향과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0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i="1" u="sng" dirty="0"/>
              <a:t>월등한 성능</a:t>
            </a:r>
            <a:endParaRPr lang="en-US" altLang="ko-KR" b="1" i="1" u="sng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i="1" u="sng" dirty="0" err="1"/>
              <a:t>AlexNet</a:t>
            </a:r>
            <a:r>
              <a:rPr lang="en-US" altLang="ko-KR" dirty="0"/>
              <a:t> 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320570"/>
              </p:ext>
            </p:extLst>
          </p:nvPr>
        </p:nvGraphicFramePr>
        <p:xfrm>
          <a:off x="838200" y="1522751"/>
          <a:ext cx="10588691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순차적으로 모든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물체들과의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 vs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BoundingBox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검사를 실시함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719408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반복한다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284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170696"/>
              </p:ext>
            </p:extLst>
          </p:nvPr>
        </p:nvGraphicFramePr>
        <p:xfrm>
          <a:off x="838200" y="1522751"/>
          <a:ext cx="10588691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933445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465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Skinning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기존의 </a:t>
            </a:r>
            <a:r>
              <a:rPr lang="ko-KR" altLang="en-US" dirty="0" err="1"/>
              <a:t>메쉬</a:t>
            </a:r>
            <a:r>
              <a:rPr lang="ko-KR" altLang="en-US" dirty="0"/>
              <a:t> 구조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스킨드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메쉬</a:t>
            </a:r>
            <a:r>
              <a:rPr lang="ko-KR" altLang="en-US" dirty="0">
                <a:sym typeface="Wingdings" panose="05000000000000000000" pitchFamily="2" charset="2"/>
              </a:rPr>
              <a:t> 구조 이유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2.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63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빛</a:t>
            </a:r>
            <a:r>
              <a:rPr lang="ko-KR" altLang="en-US" dirty="0"/>
              <a:t> 의 움직임을 </a:t>
            </a:r>
            <a:r>
              <a:rPr lang="ko-KR" altLang="en-US" b="1" i="1" u="sng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92AF99-FCD3-4B73-A673-620A6A3C2FAA}">
  <ds:schemaRefs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15409</TotalTime>
  <Words>6757</Words>
  <Application>Microsoft Office PowerPoint</Application>
  <PresentationFormat>와이드스크린</PresentationFormat>
  <Paragraphs>1537</Paragraphs>
  <Slides>72</Slides>
  <Notes>67</Notes>
  <HiddenSlides>13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5" baseType="lpstr">
      <vt:lpstr>맑은 고딕</vt:lpstr>
      <vt:lpstr>Arial</vt:lpstr>
      <vt:lpstr>Office 테마</vt:lpstr>
      <vt:lpstr>Unity 에서의 GPGPU 기반  광선 추적 렌더러</vt:lpstr>
      <vt:lpstr>Index</vt:lpstr>
      <vt:lpstr>지적 사항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관련 연구 및 사례</vt:lpstr>
      <vt:lpstr>시스템 수행 시나리오: 하나의 프레임</vt:lpstr>
      <vt:lpstr>시스템 구성도</vt:lpstr>
      <vt:lpstr>모듈 상세 설계</vt:lpstr>
      <vt:lpstr>모듈 상세 설계 : 클래스 다이어그램</vt:lpstr>
      <vt:lpstr>모듈 상세 설계 : 클래스 다이어그램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목표치 검증</vt:lpstr>
      <vt:lpstr>모듈 상세 설계 : 목표치 검증</vt:lpstr>
      <vt:lpstr>개발 환경</vt:lpstr>
      <vt:lpstr>개발 환경</vt:lpstr>
      <vt:lpstr>데모 환경 설계</vt:lpstr>
      <vt:lpstr>개발 방법</vt:lpstr>
      <vt:lpstr>개발 방법</vt:lpstr>
      <vt:lpstr>개발 방법</vt:lpstr>
      <vt:lpstr>구현 현황 : 60%</vt:lpstr>
      <vt:lpstr>업무 분담</vt:lpstr>
      <vt:lpstr>졸업 연구 일정</vt:lpstr>
      <vt:lpstr>필요 기술 및 참고 문헌</vt:lpstr>
      <vt:lpstr>PowerPoint 프레젠테이션</vt:lpstr>
      <vt:lpstr>PowerPoint 프레젠테이션</vt:lpstr>
      <vt:lpstr>시스템 구성도</vt:lpstr>
      <vt:lpstr>모듈 상세 설계</vt:lpstr>
      <vt:lpstr>모듈 상세 설계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김 수혁</cp:lastModifiedBy>
  <cp:revision>438</cp:revision>
  <cp:lastPrinted>2020-02-17T07:25:03Z</cp:lastPrinted>
  <dcterms:created xsi:type="dcterms:W3CDTF">2019-11-03T02:13:53Z</dcterms:created>
  <dcterms:modified xsi:type="dcterms:W3CDTF">2020-02-17T14:52:46Z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